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4" r:id="rId3"/>
    <p:sldId id="266" r:id="rId4"/>
    <p:sldId id="269" r:id="rId5"/>
    <p:sldId id="270" r:id="rId6"/>
    <p:sldId id="271" r:id="rId7"/>
    <p:sldId id="272" r:id="rId8"/>
    <p:sldId id="273" r:id="rId9"/>
    <p:sldId id="276"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94660"/>
  </p:normalViewPr>
  <p:slideViewPr>
    <p:cSldViewPr>
      <p:cViewPr varScale="1">
        <p:scale>
          <a:sx n="69" d="100"/>
          <a:sy n="69" d="100"/>
        </p:scale>
        <p:origin x="-132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2E700DB3-DBF0-4086-B675-117E7A9610B8}" type="datetimeFigureOut">
              <a:rPr lang="pt-BR" smtClean="0"/>
              <a:pPr/>
              <a:t>16/11/2013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00DB3-DBF0-4086-B675-117E7A9610B8}" type="datetimeFigureOut">
              <a:rPr lang="pt-BR" smtClean="0"/>
              <a:pPr/>
              <a:t>16/11/2013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9D8CF-8DEC-4D9F-84EE-ADF04DFF339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ca.pandapedia.com/redirect?url=aHR0cDovL3VwbG9hZC53aWtpbWVkaWEub3JnL3dpa2lwZWRpYS9jb21tb25zL2QvZGQvRGppbmdhcmVpYmVyX2NvdXIuanBn"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3" name="Título 2"/>
          <p:cNvSpPr txBox="1">
            <a:spLocks/>
          </p:cNvSpPr>
          <p:nvPr/>
        </p:nvSpPr>
        <p:spPr bwMode="auto">
          <a:xfrm>
            <a:off x="539750" y="188913"/>
            <a:ext cx="8229600" cy="647700"/>
          </a:xfrm>
          <a:prstGeom prst="rect">
            <a:avLst/>
          </a:prstGeom>
          <a:noFill/>
          <a:ln>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3200" b="1" i="0" u="none" strike="noStrike" kern="1200" cap="small" spc="0" normalizeH="0" noProof="0" dirty="0" smtClean="0">
                <a:ln>
                  <a:noFill/>
                </a:ln>
                <a:solidFill>
                  <a:schemeClr val="tx1"/>
                </a:solidFill>
                <a:effectLst/>
                <a:uLnTx/>
                <a:uFillTx/>
                <a:latin typeface="Times New Roman" pitchFamily="18" charset="0"/>
                <a:ea typeface="+mj-ea"/>
                <a:cs typeface="Times New Roman" pitchFamily="18" charset="0"/>
              </a:rPr>
              <a:t>O Império do Mali (séc. XIV)</a:t>
            </a:r>
          </a:p>
        </p:txBody>
      </p:sp>
      <p:pic>
        <p:nvPicPr>
          <p:cNvPr id="7" name="Picture 8" descr="35"/>
          <p:cNvPicPr>
            <a:picLocks noChangeAspect="1" noChangeArrowheads="1"/>
          </p:cNvPicPr>
          <p:nvPr/>
        </p:nvPicPr>
        <p:blipFill>
          <a:blip r:embed="rId3" cstate="print">
            <a:lum bright="10000"/>
          </a:blip>
          <a:srcRect/>
          <a:stretch>
            <a:fillRect/>
          </a:stretch>
        </p:blipFill>
        <p:spPr bwMode="auto">
          <a:xfrm>
            <a:off x="1259632" y="1052736"/>
            <a:ext cx="6588224" cy="4710580"/>
          </a:xfrm>
          <a:prstGeom prst="rect">
            <a:avLst/>
          </a:prstGeom>
          <a:noFill/>
          <a:ln w="9525">
            <a:solidFill>
              <a:schemeClr val="tx1"/>
            </a:solid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3" name="Título 2"/>
          <p:cNvSpPr txBox="1">
            <a:spLocks/>
          </p:cNvSpPr>
          <p:nvPr/>
        </p:nvSpPr>
        <p:spPr bwMode="auto">
          <a:xfrm>
            <a:off x="467544" y="1052736"/>
            <a:ext cx="8229600" cy="1728192"/>
          </a:xfrm>
          <a:prstGeom prst="rect">
            <a:avLst/>
          </a:prstGeom>
          <a:noFill/>
          <a:ln>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just" defTabSz="914400" rtl="0" eaLnBrk="1" fontAlgn="auto" latinLnBrk="0" hangingPunct="1">
              <a:lnSpc>
                <a:spcPct val="150000"/>
              </a:lnSpc>
              <a:spcBef>
                <a:spcPct val="0"/>
              </a:spcBef>
              <a:spcAft>
                <a:spcPts val="0"/>
              </a:spcAft>
              <a:buClrTx/>
              <a:buSzTx/>
              <a:buFontTx/>
              <a:buNone/>
              <a:tabLst/>
              <a:defRPr/>
            </a:pPr>
            <a:r>
              <a:rPr kumimoji="0" lang="pt-BR" sz="3200" b="1" i="0" u="none" strike="noStrike" kern="1200" cap="small" spc="0" normalizeH="0" noProof="0" dirty="0" smtClean="0">
                <a:ln>
                  <a:noFill/>
                </a:ln>
                <a:solidFill>
                  <a:schemeClr val="tx1"/>
                </a:solidFill>
                <a:effectLst/>
                <a:uLnTx/>
                <a:uFillTx/>
                <a:latin typeface="Times New Roman" pitchFamily="18" charset="0"/>
                <a:ea typeface="+mj-ea"/>
                <a:cs typeface="Times New Roman" pitchFamily="18" charset="0"/>
              </a:rPr>
              <a:t>- O comércio do ouro</a:t>
            </a:r>
          </a:p>
          <a:p>
            <a:pPr marL="0" marR="0" lvl="0" indent="0" algn="just" defTabSz="914400" rtl="0" eaLnBrk="1" fontAlgn="auto" latinLnBrk="0" hangingPunct="1">
              <a:lnSpc>
                <a:spcPct val="150000"/>
              </a:lnSpc>
              <a:spcBef>
                <a:spcPct val="0"/>
              </a:spcBef>
              <a:spcAft>
                <a:spcPts val="0"/>
              </a:spcAft>
              <a:buClrTx/>
              <a:buSzTx/>
              <a:buFontTx/>
              <a:buNone/>
              <a:tabLst/>
              <a:defRPr/>
            </a:pPr>
            <a:r>
              <a:rPr lang="pt-BR" sz="3200" b="1" cap="small" dirty="0" smtClean="0">
                <a:latin typeface="Times New Roman" pitchFamily="18" charset="0"/>
                <a:ea typeface="+mj-ea"/>
                <a:cs typeface="Times New Roman" pitchFamily="18" charset="0"/>
              </a:rPr>
              <a:t>- As Rotas </a:t>
            </a:r>
            <a:r>
              <a:rPr lang="pt-BR" sz="3200" b="1" cap="small" dirty="0" err="1" smtClean="0">
                <a:latin typeface="Times New Roman" pitchFamily="18" charset="0"/>
                <a:ea typeface="+mj-ea"/>
                <a:cs typeface="Times New Roman" pitchFamily="18" charset="0"/>
              </a:rPr>
              <a:t>Trans-Saharianas</a:t>
            </a:r>
            <a:endParaRPr lang="pt-BR" sz="3200" b="1" cap="small" dirty="0" smtClean="0">
              <a:latin typeface="Times New Roman" pitchFamily="18" charset="0"/>
              <a:ea typeface="+mj-ea"/>
              <a:cs typeface="Times New Roman" pitchFamily="18" charset="0"/>
            </a:endParaRPr>
          </a:p>
        </p:txBody>
      </p:sp>
      <p:pic>
        <p:nvPicPr>
          <p:cNvPr id="4" name="Picture 9" descr="Malian_Archer"/>
          <p:cNvPicPr>
            <a:picLocks noChangeAspect="1" noChangeArrowheads="1"/>
          </p:cNvPicPr>
          <p:nvPr/>
        </p:nvPicPr>
        <p:blipFill>
          <a:blip r:embed="rId3" cstate="print"/>
          <a:srcRect/>
          <a:stretch>
            <a:fillRect/>
          </a:stretch>
        </p:blipFill>
        <p:spPr bwMode="auto">
          <a:xfrm>
            <a:off x="5291882" y="3048000"/>
            <a:ext cx="1651000" cy="3132137"/>
          </a:xfrm>
          <a:prstGeom prst="rect">
            <a:avLst/>
          </a:prstGeom>
          <a:noFill/>
          <a:ln w="57150" cmpd="thinThick">
            <a:solidFill>
              <a:schemeClr val="tx1"/>
            </a:solidFill>
            <a:miter lim="800000"/>
            <a:headEnd/>
            <a:tailEnd/>
          </a:ln>
        </p:spPr>
      </p:pic>
      <p:pic>
        <p:nvPicPr>
          <p:cNvPr id="5" name="Picture 10" descr="13-15"/>
          <p:cNvPicPr>
            <a:picLocks noChangeAspect="1" noChangeArrowheads="1"/>
          </p:cNvPicPr>
          <p:nvPr/>
        </p:nvPicPr>
        <p:blipFill>
          <a:blip r:embed="rId4" cstate="print"/>
          <a:srcRect/>
          <a:stretch>
            <a:fillRect/>
          </a:stretch>
        </p:blipFill>
        <p:spPr bwMode="auto">
          <a:xfrm>
            <a:off x="1259632" y="3048000"/>
            <a:ext cx="2165350" cy="3132137"/>
          </a:xfrm>
          <a:prstGeom prst="rect">
            <a:avLst/>
          </a:prstGeom>
          <a:noFill/>
          <a:ln w="57150" cmpd="thinThick">
            <a:solidFill>
              <a:schemeClr val="tx1"/>
            </a:solidFill>
            <a:miter lim="800000"/>
            <a:headEnd/>
            <a:tailEnd/>
          </a:ln>
        </p:spPr>
      </p:pic>
      <p:sp>
        <p:nvSpPr>
          <p:cNvPr id="6" name="Text Box 11"/>
          <p:cNvSpPr txBox="1">
            <a:spLocks noChangeArrowheads="1"/>
          </p:cNvSpPr>
          <p:nvPr/>
        </p:nvSpPr>
        <p:spPr bwMode="auto">
          <a:xfrm>
            <a:off x="964357" y="6276975"/>
            <a:ext cx="3024187" cy="581025"/>
          </a:xfrm>
          <a:prstGeom prst="rect">
            <a:avLst/>
          </a:prstGeom>
          <a:noFill/>
          <a:ln w="9525">
            <a:noFill/>
            <a:miter lim="800000"/>
            <a:headEnd/>
            <a:tailEnd/>
          </a:ln>
          <a:effectLst/>
        </p:spPr>
        <p:txBody>
          <a:bodyPr>
            <a:spAutoFit/>
          </a:bodyPr>
          <a:lstStyle/>
          <a:p>
            <a:pPr>
              <a:spcBef>
                <a:spcPct val="50000"/>
              </a:spcBef>
              <a:defRPr/>
            </a:pPr>
            <a:r>
              <a:rPr lang="pt-BR" sz="1600">
                <a:solidFill>
                  <a:schemeClr val="tx1"/>
                </a:solidFill>
                <a:effectLst>
                  <a:outerShdw blurRad="38100" dist="38100" dir="2700000" algn="tl">
                    <a:srgbClr val="C0C0C0"/>
                  </a:outerShdw>
                </a:effectLst>
              </a:rPr>
              <a:t>Cavaleiro Manden em Terracota. Séc XIII-XV</a:t>
            </a:r>
          </a:p>
        </p:txBody>
      </p:sp>
      <p:sp>
        <p:nvSpPr>
          <p:cNvPr id="8" name="Text Box 12"/>
          <p:cNvSpPr txBox="1">
            <a:spLocks noChangeArrowheads="1"/>
          </p:cNvSpPr>
          <p:nvPr/>
        </p:nvSpPr>
        <p:spPr bwMode="auto">
          <a:xfrm>
            <a:off x="4833094" y="6248400"/>
            <a:ext cx="3024188" cy="581025"/>
          </a:xfrm>
          <a:prstGeom prst="rect">
            <a:avLst/>
          </a:prstGeom>
          <a:noFill/>
          <a:ln w="9525">
            <a:noFill/>
            <a:miter lim="800000"/>
            <a:headEnd/>
            <a:tailEnd/>
          </a:ln>
          <a:effectLst/>
        </p:spPr>
        <p:txBody>
          <a:bodyPr>
            <a:spAutoFit/>
          </a:bodyPr>
          <a:lstStyle/>
          <a:p>
            <a:pPr>
              <a:spcBef>
                <a:spcPct val="50000"/>
              </a:spcBef>
              <a:defRPr/>
            </a:pPr>
            <a:r>
              <a:rPr lang="pt-BR" sz="1600">
                <a:solidFill>
                  <a:schemeClr val="tx1"/>
                </a:solidFill>
                <a:effectLst>
                  <a:outerShdw blurRad="38100" dist="38100" dir="2700000" algn="tl">
                    <a:srgbClr val="C0C0C0"/>
                  </a:outerShdw>
                </a:effectLst>
              </a:rPr>
              <a:t>Arqueiro Mandinga em Terracota. Séc XIII-XV</a:t>
            </a:r>
          </a:p>
        </p:txBody>
      </p:sp>
      <p:sp>
        <p:nvSpPr>
          <p:cNvPr id="9" name="Título 2"/>
          <p:cNvSpPr txBox="1">
            <a:spLocks/>
          </p:cNvSpPr>
          <p:nvPr/>
        </p:nvSpPr>
        <p:spPr bwMode="auto">
          <a:xfrm>
            <a:off x="539750" y="188913"/>
            <a:ext cx="8229600" cy="647700"/>
          </a:xfrm>
          <a:prstGeom prst="rect">
            <a:avLst/>
          </a:prstGeom>
          <a:noFill/>
          <a:ln>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3200" b="1" i="0" u="none" strike="noStrike" kern="1200" cap="small" spc="0" normalizeH="0" noProof="0" dirty="0" smtClean="0">
                <a:ln>
                  <a:noFill/>
                </a:ln>
                <a:solidFill>
                  <a:schemeClr val="tx1"/>
                </a:solidFill>
                <a:effectLst/>
                <a:uLnTx/>
                <a:uFillTx/>
                <a:latin typeface="Times New Roman" pitchFamily="18" charset="0"/>
                <a:ea typeface="+mj-ea"/>
                <a:cs typeface="Times New Roman" pitchFamily="18" charset="0"/>
              </a:rPr>
              <a:t>O Império do Mali (séc. XIV)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3" name="Título 2"/>
          <p:cNvSpPr txBox="1">
            <a:spLocks/>
          </p:cNvSpPr>
          <p:nvPr/>
        </p:nvSpPr>
        <p:spPr bwMode="auto">
          <a:xfrm>
            <a:off x="539750" y="908720"/>
            <a:ext cx="8229600" cy="1872208"/>
          </a:xfrm>
          <a:prstGeom prst="rect">
            <a:avLst/>
          </a:prstGeom>
          <a:noFill/>
          <a:ln>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just" defTabSz="914400" rtl="0" eaLnBrk="1" fontAlgn="auto" latinLnBrk="0" hangingPunct="1">
              <a:lnSpc>
                <a:spcPct val="150000"/>
              </a:lnSpc>
              <a:spcBef>
                <a:spcPct val="0"/>
              </a:spcBef>
              <a:spcAft>
                <a:spcPts val="0"/>
              </a:spcAft>
              <a:buClrTx/>
              <a:buSzTx/>
              <a:buFontTx/>
              <a:buNone/>
              <a:tabLst/>
              <a:defRPr/>
            </a:pPr>
            <a:r>
              <a:rPr kumimoji="0" lang="pt-BR" sz="3200" b="1" i="0" u="none" strike="noStrike" kern="1200" cap="small" spc="0" normalizeH="0" noProof="0" dirty="0" smtClean="0">
                <a:ln>
                  <a:noFill/>
                </a:ln>
                <a:solidFill>
                  <a:schemeClr val="tx1"/>
                </a:solidFill>
                <a:effectLst/>
                <a:uLnTx/>
                <a:uFillTx/>
                <a:latin typeface="Times New Roman" pitchFamily="18" charset="0"/>
                <a:ea typeface="+mj-ea"/>
                <a:cs typeface="Times New Roman" pitchFamily="18" charset="0"/>
              </a:rPr>
              <a:t>- O imperador Mansa Musa e sua viagem</a:t>
            </a:r>
          </a:p>
          <a:p>
            <a:pPr marL="0" marR="0" lvl="0" indent="0" algn="just" defTabSz="914400" rtl="0" eaLnBrk="1" fontAlgn="auto" latinLnBrk="0" hangingPunct="1">
              <a:lnSpc>
                <a:spcPct val="150000"/>
              </a:lnSpc>
              <a:spcBef>
                <a:spcPct val="0"/>
              </a:spcBef>
              <a:spcAft>
                <a:spcPts val="0"/>
              </a:spcAft>
              <a:buClrTx/>
              <a:buSzTx/>
              <a:buFontTx/>
              <a:buNone/>
              <a:tabLst/>
              <a:defRPr/>
            </a:pPr>
            <a:r>
              <a:rPr kumimoji="0" lang="pt-BR" sz="3200" b="1" i="0" u="none" strike="noStrike" kern="1200" cap="small" spc="0" normalizeH="0" noProof="0" dirty="0" smtClean="0">
                <a:ln>
                  <a:noFill/>
                </a:ln>
                <a:solidFill>
                  <a:schemeClr val="tx1"/>
                </a:solidFill>
                <a:effectLst/>
                <a:uLnTx/>
                <a:uFillTx/>
                <a:latin typeface="Times New Roman" pitchFamily="18" charset="0"/>
                <a:ea typeface="+mj-ea"/>
                <a:cs typeface="Times New Roman" pitchFamily="18" charset="0"/>
              </a:rPr>
              <a:t>- As Universidades e Mesquitas</a:t>
            </a:r>
          </a:p>
        </p:txBody>
      </p:sp>
      <p:sp>
        <p:nvSpPr>
          <p:cNvPr id="7" name="Título 2"/>
          <p:cNvSpPr txBox="1">
            <a:spLocks/>
          </p:cNvSpPr>
          <p:nvPr/>
        </p:nvSpPr>
        <p:spPr bwMode="auto">
          <a:xfrm>
            <a:off x="539750" y="188913"/>
            <a:ext cx="8229600" cy="647700"/>
          </a:xfrm>
          <a:prstGeom prst="rect">
            <a:avLst/>
          </a:prstGeom>
          <a:noFill/>
          <a:ln>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3200" b="1" i="0" u="none" strike="noStrike" kern="1200" cap="small" spc="0" normalizeH="0" noProof="0" dirty="0" smtClean="0">
                <a:ln>
                  <a:noFill/>
                </a:ln>
                <a:solidFill>
                  <a:schemeClr val="tx1"/>
                </a:solidFill>
                <a:effectLst/>
                <a:uLnTx/>
                <a:uFillTx/>
                <a:latin typeface="Times New Roman" pitchFamily="18" charset="0"/>
                <a:ea typeface="+mj-ea"/>
                <a:cs typeface="Times New Roman" pitchFamily="18" charset="0"/>
              </a:rPr>
              <a:t>O Império do Mali (séc. XIV)</a:t>
            </a:r>
          </a:p>
        </p:txBody>
      </p:sp>
      <p:pic>
        <p:nvPicPr>
          <p:cNvPr id="10" name="Picture 9" descr="5"/>
          <p:cNvPicPr>
            <a:picLocks noChangeAspect="1" noChangeArrowheads="1"/>
          </p:cNvPicPr>
          <p:nvPr/>
        </p:nvPicPr>
        <p:blipFill>
          <a:blip r:embed="rId3" cstate="print">
            <a:lum bright="10000"/>
          </a:blip>
          <a:srcRect/>
          <a:stretch>
            <a:fillRect/>
          </a:stretch>
        </p:blipFill>
        <p:spPr bwMode="auto">
          <a:xfrm>
            <a:off x="1763688" y="2636912"/>
            <a:ext cx="5760640" cy="3840428"/>
          </a:xfrm>
          <a:prstGeom prst="rect">
            <a:avLst/>
          </a:prstGeom>
          <a:noFill/>
          <a:ln w="9525">
            <a:solidFill>
              <a:schemeClr val="bg1"/>
            </a:solid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7" name="CaixaDeTexto 6"/>
          <p:cNvSpPr txBox="1">
            <a:spLocks noChangeArrowheads="1"/>
          </p:cNvSpPr>
          <p:nvPr/>
        </p:nvSpPr>
        <p:spPr bwMode="auto">
          <a:xfrm>
            <a:off x="323528" y="836712"/>
            <a:ext cx="2376115" cy="519112"/>
          </a:xfrm>
          <a:prstGeom prst="rect">
            <a:avLst/>
          </a:prstGeom>
          <a:noFill/>
          <a:ln w="9525">
            <a:noFill/>
            <a:miter lim="800000"/>
            <a:headEnd/>
            <a:tailEnd/>
          </a:ln>
          <a:effectLst>
            <a:outerShdw dist="35921" dir="2700000" algn="ctr" rotWithShape="0">
              <a:srgbClr val="808080"/>
            </a:outerShdw>
          </a:effectLst>
        </p:spPr>
        <p:txBody>
          <a:bodyPr wrap="square">
            <a:spAutoFit/>
          </a:bodyPr>
          <a:lstStyle/>
          <a:p>
            <a:pPr algn="just">
              <a:defRPr/>
            </a:pPr>
            <a:r>
              <a:rPr lang="pt-BR" sz="2800" b="1" dirty="0">
                <a:effectLst>
                  <a:outerShdw blurRad="38100" dist="38100" dir="2700000" algn="tl">
                    <a:srgbClr val="FFFFFF"/>
                  </a:outerShdw>
                </a:effectLst>
              </a:rPr>
              <a:t>•</a:t>
            </a:r>
            <a:r>
              <a:rPr lang="pt-BR" sz="2800" dirty="0"/>
              <a:t>  </a:t>
            </a:r>
            <a:r>
              <a:rPr lang="pt-BR" sz="2800" b="1" dirty="0" err="1">
                <a:effectLst>
                  <a:outerShdw blurRad="38100" dist="38100" dir="2700000" algn="tl">
                    <a:srgbClr val="FFFFFF"/>
                  </a:outerShdw>
                </a:effectLst>
                <a:latin typeface="Constantia" pitchFamily="18" charset="0"/>
              </a:rPr>
              <a:t>Djenne</a:t>
            </a:r>
            <a:endParaRPr lang="pt-BR" sz="2800" b="1" i="1" dirty="0">
              <a:effectLst>
                <a:outerShdw blurRad="38100" dist="38100" dir="2700000" algn="tl">
                  <a:srgbClr val="FFFFFF"/>
                </a:outerShdw>
              </a:effectLst>
              <a:latin typeface="Constantia" pitchFamily="18" charset="0"/>
            </a:endParaRPr>
          </a:p>
        </p:txBody>
      </p:sp>
      <p:sp>
        <p:nvSpPr>
          <p:cNvPr id="13315" name="Rectangle 5"/>
          <p:cNvSpPr>
            <a:spLocks noChangeArrowheads="1"/>
          </p:cNvSpPr>
          <p:nvPr/>
        </p:nvSpPr>
        <p:spPr bwMode="auto">
          <a:xfrm>
            <a:off x="5508625" y="5083453"/>
            <a:ext cx="2083006" cy="369332"/>
          </a:xfrm>
          <a:prstGeom prst="rect">
            <a:avLst/>
          </a:prstGeom>
          <a:noFill/>
          <a:ln w="9525">
            <a:noFill/>
            <a:miter lim="800000"/>
            <a:headEnd/>
            <a:tailEnd/>
          </a:ln>
        </p:spPr>
        <p:txBody>
          <a:bodyPr wrap="none" anchor="ctr">
            <a:spAutoFit/>
          </a:bodyPr>
          <a:lstStyle/>
          <a:p>
            <a:r>
              <a:rPr lang="pt-BR"/>
              <a:t>Mesquita de Djenne</a:t>
            </a:r>
          </a:p>
        </p:txBody>
      </p:sp>
      <p:pic>
        <p:nvPicPr>
          <p:cNvPr id="6" name="Picture 10" descr="3385746439_77910c3797_o"/>
          <p:cNvPicPr>
            <a:picLocks noChangeAspect="1" noChangeArrowheads="1"/>
          </p:cNvPicPr>
          <p:nvPr/>
        </p:nvPicPr>
        <p:blipFill>
          <a:blip r:embed="rId3" cstate="print">
            <a:lum bright="10000"/>
          </a:blip>
          <a:srcRect/>
          <a:stretch>
            <a:fillRect/>
          </a:stretch>
        </p:blipFill>
        <p:spPr bwMode="auto">
          <a:xfrm>
            <a:off x="3024336" y="163512"/>
            <a:ext cx="5940152" cy="4129584"/>
          </a:xfrm>
          <a:prstGeom prst="rect">
            <a:avLst/>
          </a:prstGeom>
          <a:noFill/>
          <a:ln w="9525">
            <a:solidFill>
              <a:schemeClr val="bg1"/>
            </a:solidFill>
            <a:miter lim="800000"/>
            <a:headEnd/>
            <a:tailEnd/>
          </a:ln>
        </p:spPr>
      </p:pic>
      <p:pic>
        <p:nvPicPr>
          <p:cNvPr id="8" name="Picture 6" descr="26"/>
          <p:cNvPicPr>
            <a:picLocks noChangeAspect="1" noChangeArrowheads="1"/>
          </p:cNvPicPr>
          <p:nvPr/>
        </p:nvPicPr>
        <p:blipFill>
          <a:blip r:embed="rId4" cstate="print">
            <a:lum bright="10000"/>
          </a:blip>
          <a:srcRect/>
          <a:stretch>
            <a:fillRect/>
          </a:stretch>
        </p:blipFill>
        <p:spPr bwMode="auto">
          <a:xfrm>
            <a:off x="179512" y="2897228"/>
            <a:ext cx="5256584" cy="3772132"/>
          </a:xfrm>
          <a:prstGeom prst="rect">
            <a:avLst/>
          </a:prstGeom>
          <a:noFill/>
          <a:ln w="9525">
            <a:solidFill>
              <a:schemeClr val="bg1"/>
            </a:soli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2" name="CaixaDeTexto 1"/>
          <p:cNvSpPr txBox="1">
            <a:spLocks noChangeArrowheads="1"/>
          </p:cNvSpPr>
          <p:nvPr/>
        </p:nvSpPr>
        <p:spPr bwMode="auto">
          <a:xfrm>
            <a:off x="1547813" y="142875"/>
            <a:ext cx="6337300" cy="519113"/>
          </a:xfrm>
          <a:prstGeom prst="rect">
            <a:avLst/>
          </a:prstGeom>
          <a:noFill/>
          <a:ln w="9525">
            <a:noFill/>
            <a:miter lim="800000"/>
            <a:headEnd/>
            <a:tailEnd/>
          </a:ln>
          <a:effectLst>
            <a:outerShdw dist="35921" dir="2700000" algn="ctr" rotWithShape="0">
              <a:srgbClr val="808080"/>
            </a:outerShdw>
          </a:effectLst>
        </p:spPr>
        <p:txBody>
          <a:bodyPr>
            <a:spAutoFit/>
          </a:bodyPr>
          <a:lstStyle/>
          <a:p>
            <a:pPr algn="just">
              <a:defRPr/>
            </a:pPr>
            <a:r>
              <a:rPr lang="pt-BR" sz="2800" b="1" dirty="0">
                <a:effectLst>
                  <a:outerShdw blurRad="38100" dist="38100" dir="2700000" algn="tl">
                    <a:srgbClr val="FFFFFF"/>
                  </a:outerShdw>
                </a:effectLst>
              </a:rPr>
              <a:t>•</a:t>
            </a:r>
            <a:r>
              <a:rPr lang="pt-BR" sz="2800" dirty="0"/>
              <a:t>  </a:t>
            </a:r>
            <a:r>
              <a:rPr lang="pt-BR" sz="2800" b="1" dirty="0" err="1">
                <a:effectLst>
                  <a:outerShdw blurRad="38100" dist="38100" dir="2700000" algn="tl">
                    <a:srgbClr val="FFFFFF"/>
                  </a:outerShdw>
                </a:effectLst>
                <a:latin typeface="Constantia" pitchFamily="18" charset="0"/>
              </a:rPr>
              <a:t>Djenne</a:t>
            </a:r>
            <a:endParaRPr lang="pt-BR" sz="2800" b="1" i="1" dirty="0">
              <a:effectLst>
                <a:outerShdw blurRad="38100" dist="38100" dir="2700000" algn="tl">
                  <a:srgbClr val="FFFFFF"/>
                </a:outerShdw>
              </a:effectLst>
              <a:latin typeface="Constantia" pitchFamily="18" charset="0"/>
            </a:endParaRPr>
          </a:p>
        </p:txBody>
      </p:sp>
      <p:pic>
        <p:nvPicPr>
          <p:cNvPr id="14339" name="Picture 10" descr="3385746439_77910c3797_o"/>
          <p:cNvPicPr>
            <a:picLocks noChangeAspect="1" noChangeArrowheads="1"/>
          </p:cNvPicPr>
          <p:nvPr/>
        </p:nvPicPr>
        <p:blipFill>
          <a:blip r:embed="rId3" cstate="print">
            <a:lum bright="10000"/>
          </a:blip>
          <a:srcRect/>
          <a:stretch>
            <a:fillRect/>
          </a:stretch>
        </p:blipFill>
        <p:spPr bwMode="auto">
          <a:xfrm>
            <a:off x="785813" y="1143000"/>
            <a:ext cx="7604125" cy="5286375"/>
          </a:xfrm>
          <a:prstGeom prst="rect">
            <a:avLst/>
          </a:prstGeom>
          <a:noFill/>
          <a:ln w="9525">
            <a:solidFill>
              <a:schemeClr val="bg1"/>
            </a:solidFill>
            <a:miter lim="800000"/>
            <a:headEnd/>
            <a:tailEnd/>
          </a:ln>
        </p:spPr>
      </p:pic>
      <p:sp>
        <p:nvSpPr>
          <p:cNvPr id="14340" name="Rectangle 11"/>
          <p:cNvSpPr>
            <a:spLocks noChangeArrowheads="1"/>
          </p:cNvSpPr>
          <p:nvPr/>
        </p:nvSpPr>
        <p:spPr bwMode="auto">
          <a:xfrm>
            <a:off x="5795963" y="284441"/>
            <a:ext cx="2083006" cy="369332"/>
          </a:xfrm>
          <a:prstGeom prst="rect">
            <a:avLst/>
          </a:prstGeom>
          <a:noFill/>
          <a:ln w="9525">
            <a:noFill/>
            <a:miter lim="800000"/>
            <a:headEnd/>
            <a:tailEnd/>
          </a:ln>
        </p:spPr>
        <p:txBody>
          <a:bodyPr wrap="none" anchor="ctr">
            <a:spAutoFit/>
          </a:bodyPr>
          <a:lstStyle/>
          <a:p>
            <a:r>
              <a:rPr lang="pt-BR"/>
              <a:t>Mesquita de Djenne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2" name="CaixaDeTexto 1"/>
          <p:cNvSpPr txBox="1">
            <a:spLocks noChangeArrowheads="1"/>
          </p:cNvSpPr>
          <p:nvPr/>
        </p:nvSpPr>
        <p:spPr bwMode="auto">
          <a:xfrm>
            <a:off x="1547813" y="1557338"/>
            <a:ext cx="6337300" cy="519112"/>
          </a:xfrm>
          <a:prstGeom prst="rect">
            <a:avLst/>
          </a:prstGeom>
          <a:noFill/>
          <a:ln w="9525">
            <a:noFill/>
            <a:miter lim="800000"/>
            <a:headEnd/>
            <a:tailEnd/>
          </a:ln>
          <a:effectLst>
            <a:outerShdw dist="35921" dir="2700000" algn="ctr" rotWithShape="0">
              <a:srgbClr val="808080"/>
            </a:outerShdw>
          </a:effectLst>
        </p:spPr>
        <p:txBody>
          <a:bodyPr>
            <a:spAutoFit/>
          </a:bodyPr>
          <a:lstStyle/>
          <a:p>
            <a:pPr algn="just">
              <a:defRPr/>
            </a:pPr>
            <a:r>
              <a:rPr lang="pt-BR" sz="2800" b="1" dirty="0">
                <a:effectLst>
                  <a:outerShdw blurRad="38100" dist="38100" dir="2700000" algn="tl">
                    <a:srgbClr val="FFFFFF"/>
                  </a:outerShdw>
                </a:effectLst>
              </a:rPr>
              <a:t>•</a:t>
            </a:r>
            <a:r>
              <a:rPr lang="pt-BR" sz="2800" dirty="0"/>
              <a:t>  </a:t>
            </a:r>
            <a:r>
              <a:rPr lang="pt-BR" sz="2800" b="1" dirty="0" err="1">
                <a:effectLst>
                  <a:outerShdw blurRad="38100" dist="38100" dir="2700000" algn="tl">
                    <a:srgbClr val="FFFFFF"/>
                  </a:outerShdw>
                </a:effectLst>
                <a:latin typeface="Constantia" pitchFamily="18" charset="0"/>
              </a:rPr>
              <a:t>Tombuctu</a:t>
            </a:r>
            <a:endParaRPr lang="pt-BR" sz="2800" b="1" i="1" dirty="0">
              <a:effectLst>
                <a:outerShdw blurRad="38100" dist="38100" dir="2700000" algn="tl">
                  <a:srgbClr val="FFFFFF"/>
                </a:outerShdw>
              </a:effectLst>
              <a:latin typeface="Constantia" pitchFamily="18" charset="0"/>
            </a:endParaRPr>
          </a:p>
        </p:txBody>
      </p:sp>
      <p:pic>
        <p:nvPicPr>
          <p:cNvPr id="15363" name="Picture 4" descr="Fitxer:Djingareiber cour.jpg">
            <a:hlinkClick r:id="rId3"/>
          </p:cNvPr>
          <p:cNvPicPr>
            <a:picLocks noChangeAspect="1" noChangeArrowheads="1"/>
          </p:cNvPicPr>
          <p:nvPr/>
        </p:nvPicPr>
        <p:blipFill>
          <a:blip r:embed="rId4" cstate="print">
            <a:lum bright="10000"/>
          </a:blip>
          <a:srcRect/>
          <a:stretch>
            <a:fillRect/>
          </a:stretch>
        </p:blipFill>
        <p:spPr bwMode="auto">
          <a:xfrm>
            <a:off x="611188" y="2420938"/>
            <a:ext cx="3024187" cy="4032250"/>
          </a:xfrm>
          <a:prstGeom prst="rect">
            <a:avLst/>
          </a:prstGeom>
          <a:noFill/>
          <a:ln w="9525">
            <a:solidFill>
              <a:schemeClr val="bg1"/>
            </a:solidFill>
            <a:miter lim="800000"/>
            <a:headEnd/>
            <a:tailEnd/>
          </a:ln>
        </p:spPr>
      </p:pic>
      <p:sp>
        <p:nvSpPr>
          <p:cNvPr id="15364" name="Rectangle 5"/>
          <p:cNvSpPr>
            <a:spLocks noChangeArrowheads="1"/>
          </p:cNvSpPr>
          <p:nvPr/>
        </p:nvSpPr>
        <p:spPr bwMode="auto">
          <a:xfrm>
            <a:off x="3779838" y="6091516"/>
            <a:ext cx="2614305" cy="369332"/>
          </a:xfrm>
          <a:prstGeom prst="rect">
            <a:avLst/>
          </a:prstGeom>
          <a:noFill/>
          <a:ln w="9525">
            <a:noFill/>
            <a:miter lim="800000"/>
            <a:headEnd/>
            <a:tailEnd/>
          </a:ln>
        </p:spPr>
        <p:txBody>
          <a:bodyPr wrap="none" anchor="ctr">
            <a:spAutoFit/>
          </a:bodyPr>
          <a:lstStyle/>
          <a:p>
            <a:r>
              <a:rPr lang="pt-BR"/>
              <a:t>Mesquita de Djingareiber </a:t>
            </a:r>
          </a:p>
        </p:txBody>
      </p:sp>
      <p:pic>
        <p:nvPicPr>
          <p:cNvPr id="15365" name="Picture 6" descr="[sankore-mosque-timbuktu-B.jpg]"/>
          <p:cNvPicPr>
            <a:picLocks noChangeAspect="1" noChangeArrowheads="1"/>
          </p:cNvPicPr>
          <p:nvPr/>
        </p:nvPicPr>
        <p:blipFill>
          <a:blip r:embed="rId5" cstate="print">
            <a:lum bright="10000"/>
          </a:blip>
          <a:srcRect/>
          <a:stretch>
            <a:fillRect/>
          </a:stretch>
        </p:blipFill>
        <p:spPr bwMode="auto">
          <a:xfrm>
            <a:off x="4140200" y="1892300"/>
            <a:ext cx="4573588" cy="3049588"/>
          </a:xfrm>
          <a:prstGeom prst="rect">
            <a:avLst/>
          </a:prstGeom>
          <a:noFill/>
          <a:ln w="9525">
            <a:solidFill>
              <a:schemeClr val="bg1"/>
            </a:solidFill>
            <a:miter lim="800000"/>
            <a:headEnd/>
            <a:tailEnd/>
          </a:ln>
        </p:spPr>
      </p:pic>
      <p:sp>
        <p:nvSpPr>
          <p:cNvPr id="15366" name="Rectangle 7"/>
          <p:cNvSpPr>
            <a:spLocks noChangeArrowheads="1"/>
          </p:cNvSpPr>
          <p:nvPr/>
        </p:nvSpPr>
        <p:spPr bwMode="auto">
          <a:xfrm>
            <a:off x="6156325" y="5083453"/>
            <a:ext cx="2160400" cy="369332"/>
          </a:xfrm>
          <a:prstGeom prst="rect">
            <a:avLst/>
          </a:prstGeom>
          <a:noFill/>
          <a:ln w="9525">
            <a:noFill/>
            <a:miter lim="800000"/>
            <a:headEnd/>
            <a:tailEnd/>
          </a:ln>
        </p:spPr>
        <p:txBody>
          <a:bodyPr wrap="none" anchor="ctr">
            <a:spAutoFit/>
          </a:bodyPr>
          <a:lstStyle/>
          <a:p>
            <a:r>
              <a:rPr lang="pt-BR"/>
              <a:t>Mesquita de Sankoré</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2" name="CaixaDeTexto 1"/>
          <p:cNvSpPr txBox="1">
            <a:spLocks noChangeArrowheads="1"/>
          </p:cNvSpPr>
          <p:nvPr/>
        </p:nvSpPr>
        <p:spPr bwMode="auto">
          <a:xfrm>
            <a:off x="1259632" y="332656"/>
            <a:ext cx="6337300" cy="519112"/>
          </a:xfrm>
          <a:prstGeom prst="rect">
            <a:avLst/>
          </a:prstGeom>
          <a:noFill/>
          <a:ln w="9525">
            <a:noFill/>
            <a:miter lim="800000"/>
            <a:headEnd/>
            <a:tailEnd/>
          </a:ln>
          <a:effectLst>
            <a:outerShdw dist="35921" dir="2700000" algn="ctr" rotWithShape="0">
              <a:srgbClr val="808080"/>
            </a:outerShdw>
          </a:effectLst>
        </p:spPr>
        <p:txBody>
          <a:bodyPr>
            <a:spAutoFit/>
          </a:bodyPr>
          <a:lstStyle/>
          <a:p>
            <a:pPr algn="just">
              <a:defRPr/>
            </a:pPr>
            <a:r>
              <a:rPr lang="pt-BR" sz="2800" b="1" dirty="0">
                <a:effectLst>
                  <a:outerShdw blurRad="38100" dist="38100" dir="2700000" algn="tl">
                    <a:srgbClr val="FFFFFF"/>
                  </a:outerShdw>
                </a:effectLst>
              </a:rPr>
              <a:t>•</a:t>
            </a:r>
            <a:r>
              <a:rPr lang="pt-BR" sz="2800" dirty="0"/>
              <a:t>  </a:t>
            </a:r>
            <a:r>
              <a:rPr lang="pt-BR" sz="2800" b="1" dirty="0" err="1">
                <a:effectLst>
                  <a:outerShdw blurRad="38100" dist="38100" dir="2700000" algn="tl">
                    <a:srgbClr val="FFFFFF"/>
                  </a:outerShdw>
                </a:effectLst>
                <a:latin typeface="Constantia" pitchFamily="18" charset="0"/>
              </a:rPr>
              <a:t>Djenne</a:t>
            </a:r>
            <a:endParaRPr lang="pt-BR" sz="2800" b="1" i="1" dirty="0">
              <a:effectLst>
                <a:outerShdw blurRad="38100" dist="38100" dir="2700000" algn="tl">
                  <a:srgbClr val="FFFFFF"/>
                </a:outerShdw>
              </a:effectLst>
              <a:latin typeface="Constantia" pitchFamily="18" charset="0"/>
            </a:endParaRPr>
          </a:p>
        </p:txBody>
      </p:sp>
      <p:sp>
        <p:nvSpPr>
          <p:cNvPr id="16387" name="Rectangle 4"/>
          <p:cNvSpPr>
            <a:spLocks noChangeArrowheads="1"/>
          </p:cNvSpPr>
          <p:nvPr/>
        </p:nvSpPr>
        <p:spPr bwMode="auto">
          <a:xfrm>
            <a:off x="3923928" y="6093296"/>
            <a:ext cx="2083006" cy="369332"/>
          </a:xfrm>
          <a:prstGeom prst="rect">
            <a:avLst/>
          </a:prstGeom>
          <a:noFill/>
          <a:ln w="9525">
            <a:noFill/>
            <a:miter lim="800000"/>
            <a:headEnd/>
            <a:tailEnd/>
          </a:ln>
        </p:spPr>
        <p:txBody>
          <a:bodyPr wrap="none" anchor="ctr">
            <a:spAutoFit/>
          </a:bodyPr>
          <a:lstStyle/>
          <a:p>
            <a:r>
              <a:rPr lang="pt-BR"/>
              <a:t>Mesquita de Djenne</a:t>
            </a:r>
          </a:p>
        </p:txBody>
      </p:sp>
      <p:pic>
        <p:nvPicPr>
          <p:cNvPr id="16388" name="Picture 9" descr="djenne-06"/>
          <p:cNvPicPr>
            <a:picLocks noChangeAspect="1" noChangeArrowheads="1"/>
          </p:cNvPicPr>
          <p:nvPr/>
        </p:nvPicPr>
        <p:blipFill>
          <a:blip r:embed="rId3" cstate="print">
            <a:lum bright="10000"/>
          </a:blip>
          <a:srcRect/>
          <a:stretch>
            <a:fillRect/>
          </a:stretch>
        </p:blipFill>
        <p:spPr bwMode="auto">
          <a:xfrm>
            <a:off x="1691680" y="980728"/>
            <a:ext cx="6484625" cy="5040560"/>
          </a:xfrm>
          <a:prstGeom prst="rect">
            <a:avLst/>
          </a:prstGeom>
          <a:noFill/>
          <a:ln w="9525">
            <a:solidFill>
              <a:schemeClr val="bg1"/>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pic>
        <p:nvPicPr>
          <p:cNvPr id="17410" name="Imagem 1" descr="C:\Documents and Settings\Baluarte\Configurações locais\Temporary Internet Files\Content.IE5\OHYJK963\20-djenne[1].jpg"/>
          <p:cNvPicPr>
            <a:picLocks noChangeAspect="1" noChangeArrowheads="1"/>
          </p:cNvPicPr>
          <p:nvPr/>
        </p:nvPicPr>
        <p:blipFill>
          <a:blip r:embed="rId3" cstate="print"/>
          <a:srcRect/>
          <a:stretch>
            <a:fillRect/>
          </a:stretch>
        </p:blipFill>
        <p:spPr bwMode="auto">
          <a:xfrm>
            <a:off x="323850" y="188913"/>
            <a:ext cx="5148263" cy="3868737"/>
          </a:xfrm>
          <a:prstGeom prst="rect">
            <a:avLst/>
          </a:prstGeom>
          <a:noFill/>
          <a:ln w="9525">
            <a:noFill/>
            <a:miter lim="800000"/>
            <a:headEnd/>
            <a:tailEnd/>
          </a:ln>
        </p:spPr>
      </p:pic>
      <p:pic>
        <p:nvPicPr>
          <p:cNvPr id="17411" name="Imagem 2" descr="http://archnet.org/library/imgdownloader/jpg/14764/big/IAA1570.jpg"/>
          <p:cNvPicPr>
            <a:picLocks noChangeAspect="1" noChangeArrowheads="1"/>
          </p:cNvPicPr>
          <p:nvPr/>
        </p:nvPicPr>
        <p:blipFill>
          <a:blip r:embed="rId4" cstate="print"/>
          <a:srcRect/>
          <a:stretch>
            <a:fillRect/>
          </a:stretch>
        </p:blipFill>
        <p:spPr bwMode="auto">
          <a:xfrm>
            <a:off x="3563938" y="2997200"/>
            <a:ext cx="5400675" cy="355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1" descr="C:\Users\BENTO\Desktop\africa_contorno.gif"/>
          <p:cNvPicPr>
            <a:picLocks noChangeAspect="1" noChangeArrowheads="1"/>
          </p:cNvPicPr>
          <p:nvPr/>
        </p:nvPicPr>
        <p:blipFill>
          <a:blip r:embed="rId2" cstate="print">
            <a:lum bright="40000"/>
          </a:blip>
          <a:srcRect/>
          <a:stretch>
            <a:fillRect/>
          </a:stretch>
        </p:blipFill>
        <p:spPr bwMode="auto">
          <a:xfrm>
            <a:off x="2915817" y="0"/>
            <a:ext cx="6228184" cy="6790822"/>
          </a:xfrm>
          <a:prstGeom prst="rect">
            <a:avLst/>
          </a:prstGeom>
          <a:noFill/>
          <a:ln w="9525">
            <a:noFill/>
            <a:miter lim="800000"/>
            <a:headEnd/>
            <a:tailEnd/>
          </a:ln>
        </p:spPr>
      </p:pic>
      <p:sp>
        <p:nvSpPr>
          <p:cNvPr id="2" name="Retângulo 1"/>
          <p:cNvSpPr/>
          <p:nvPr/>
        </p:nvSpPr>
        <p:spPr>
          <a:xfrm>
            <a:off x="251520" y="188640"/>
            <a:ext cx="8568952" cy="6432530"/>
          </a:xfrm>
          <a:prstGeom prst="rect">
            <a:avLst/>
          </a:prstGeom>
        </p:spPr>
        <p:txBody>
          <a:bodyPr wrap="square">
            <a:spAutoFit/>
          </a:bodyPr>
          <a:lstStyle/>
          <a:p>
            <a:pPr algn="just"/>
            <a:r>
              <a:rPr lang="pt-BR" sz="2400" b="1" cap="small" dirty="0" smtClean="0">
                <a:latin typeface="Times New Roman" pitchFamily="18" charset="0"/>
                <a:cs typeface="Times New Roman" pitchFamily="18" charset="0"/>
              </a:rPr>
              <a:t>Descrição de audiência de Mansa </a:t>
            </a:r>
            <a:r>
              <a:rPr lang="pt-BR" sz="2400" b="1" cap="small" dirty="0" err="1" smtClean="0">
                <a:latin typeface="Times New Roman" pitchFamily="18" charset="0"/>
                <a:cs typeface="Times New Roman" pitchFamily="18" charset="0"/>
              </a:rPr>
              <a:t>Sulaiman</a:t>
            </a:r>
            <a:r>
              <a:rPr lang="pt-BR" sz="2400" b="1" cap="small" dirty="0" smtClean="0">
                <a:latin typeface="Times New Roman" pitchFamily="18" charset="0"/>
                <a:cs typeface="Times New Roman" pitchFamily="18" charset="0"/>
              </a:rPr>
              <a:t> (Sucessor de Mansa Musa) 1352:</a:t>
            </a:r>
            <a:endParaRPr lang="pt-BR" sz="2400" cap="small" dirty="0" smtClean="0">
              <a:latin typeface="Times New Roman" pitchFamily="18" charset="0"/>
              <a:cs typeface="Times New Roman" pitchFamily="18" charset="0"/>
            </a:endParaRPr>
          </a:p>
          <a:p>
            <a:pPr algn="just"/>
            <a:endParaRPr lang="pt-BR" sz="2400" i="1" cap="small" dirty="0" smtClean="0">
              <a:latin typeface="Times New Roman" pitchFamily="18" charset="0"/>
              <a:cs typeface="Times New Roman" pitchFamily="18" charset="0"/>
            </a:endParaRPr>
          </a:p>
          <a:p>
            <a:pPr algn="just"/>
            <a:r>
              <a:rPr lang="pt-BR" sz="2000" i="1" cap="small" dirty="0" smtClean="0">
                <a:latin typeface="Times New Roman" pitchFamily="18" charset="0"/>
                <a:cs typeface="Times New Roman" pitchFamily="18" charset="0"/>
              </a:rPr>
              <a:t>“O Sultão tem uma cúpula elevada, cuja porta se encontra no interior do seu palácio e onde se senta com frequência. Tem do lado das audiências três janelas em arco, de madeira, coberta de placas de prata, e por baixo delas três outras guarnecidas de lâminas de ouro ou de prata dourada. [...] Chegam os comandantes, assim como o pregador, os sábios juristas, que se sentam à esquerda e à direita, diante dos homens de armas. À ponta, de pé, o intérprete </a:t>
            </a:r>
            <a:r>
              <a:rPr lang="pt-BR" sz="2000" i="1" cap="small" dirty="0" err="1" smtClean="0">
                <a:latin typeface="Times New Roman" pitchFamily="18" charset="0"/>
                <a:cs typeface="Times New Roman" pitchFamily="18" charset="0"/>
              </a:rPr>
              <a:t>dougha</a:t>
            </a:r>
            <a:r>
              <a:rPr lang="pt-BR" sz="2000" i="1" cap="small" dirty="0" smtClean="0">
                <a:latin typeface="Times New Roman" pitchFamily="18" charset="0"/>
                <a:cs typeface="Times New Roman" pitchFamily="18" charset="0"/>
              </a:rPr>
              <a:t> em grande aparato. Está soberbamente vestido, em seda fina. O seu turbante está ornado de franjas, que estas gentes sabem fazer admiravelmente. Tem a tiracolo um sabre, cuja bainha é de ouro. Nos pés, botas e esporas [...] tem nas mãos duas curtas lanças. Uma de prata, a outra de ouro. As pontas são de ferro. Os militares, o governador, os pajens ou eunucos e os </a:t>
            </a:r>
            <a:r>
              <a:rPr lang="pt-BR" sz="2000" i="1" cap="small" dirty="0" err="1" smtClean="0">
                <a:latin typeface="Times New Roman" pitchFamily="18" charset="0"/>
                <a:cs typeface="Times New Roman" pitchFamily="18" charset="0"/>
              </a:rPr>
              <a:t>mesufitas</a:t>
            </a:r>
            <a:r>
              <a:rPr lang="pt-BR" sz="2000" i="1" cap="small" dirty="0" smtClean="0">
                <a:latin typeface="Times New Roman" pitchFamily="18" charset="0"/>
                <a:cs typeface="Times New Roman" pitchFamily="18" charset="0"/>
              </a:rPr>
              <a:t> estão sentados no exterior do lugar das audiências , numa longa rua, vasta e com árvores. Cada comandante tem diante de si os seus homens, com as suas lanças, os seus arcos, os seus tambores, as suas trompas, enfim, com seus instrumentos de musica feitos com caniços e cabaças, em que se bate com baquetas e que dão um som agradável.”</a:t>
            </a:r>
            <a:endParaRPr lang="pt-BR" sz="2000" i="1" cap="small" dirty="0">
              <a:latin typeface="Times New Roman" pitchFamily="18" charset="0"/>
              <a:cs typeface="Times New Roman" pitchFamily="18" charset="0"/>
            </a:endParaRPr>
          </a:p>
        </p:txBody>
      </p:sp>
      <p:sp>
        <p:nvSpPr>
          <p:cNvPr id="6145" name="Rectangle 1"/>
          <p:cNvSpPr>
            <a:spLocks noChangeArrowheads="1"/>
          </p:cNvSpPr>
          <p:nvPr/>
        </p:nvSpPr>
        <p:spPr bwMode="auto">
          <a:xfrm>
            <a:off x="1763688" y="6611779"/>
            <a:ext cx="7380312"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BATTUTA, </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Ibn</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pt-BR" sz="1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Trav</a:t>
            </a:r>
            <a:r>
              <a:rPr kumimoji="0" lang="pt-BR" sz="10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pt-BR" sz="1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r>
              <a:rPr kumimoji="0" lang="pt-BR" sz="10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del</a:t>
            </a:r>
            <a:r>
              <a:rPr kumimoji="0" lang="pt-BR" sz="1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Islam</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(Trad., Introdu</a:t>
            </a:r>
            <a:r>
              <a:rPr kumimoji="0" lang="pt-BR" sz="1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ão e notas: </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Seraf</a:t>
            </a:r>
            <a:r>
              <a:rPr kumimoji="0" lang="pt-BR" sz="1000" b="0" i="0" u="none" strike="noStrike" cap="none" normalizeH="0" baseline="0" dirty="0" err="1" smtClean="0">
                <a:ln>
                  <a:noFill/>
                </a:ln>
                <a:solidFill>
                  <a:schemeClr val="tx1"/>
                </a:solidFill>
                <a:effectLst/>
                <a:latin typeface="Calibri"/>
                <a:ea typeface="Calibri" pitchFamily="34" charset="0"/>
                <a:cs typeface="Times New Roman" pitchFamily="18" charset="0"/>
              </a:rPr>
              <a:t>í</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n</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Fanjul</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Frederico </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Arb</a:t>
            </a:r>
            <a:r>
              <a:rPr kumimoji="0" lang="pt-BR" sz="1000" b="0" i="0" u="none" strike="noStrike" cap="none" normalizeH="0" baseline="0" dirty="0" err="1" smtClean="0">
                <a:ln>
                  <a:noFill/>
                </a:ln>
                <a:solidFill>
                  <a:schemeClr val="tx1"/>
                </a:solidFill>
                <a:effectLst/>
                <a:latin typeface="Calibri"/>
                <a:ea typeface="Calibri" pitchFamily="34" charset="0"/>
                <a:cs typeface="Times New Roman" pitchFamily="18" charset="0"/>
              </a:rPr>
              <a:t>ó</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Madrid: </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Alianza</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pt-B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Literaria</a:t>
            </a:r>
            <a:r>
              <a:rPr kumimoji="0" lang="pt-B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2006. p. 855.</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382</Words>
  <Application>Microsoft Office PowerPoint</Application>
  <PresentationFormat>Apresentação na tela (4:3)</PresentationFormat>
  <Paragraphs>22</Paragraphs>
  <Slides>9</Slides>
  <Notes>0</Notes>
  <HiddenSlides>0</HiddenSlides>
  <MMClips>0</MMClips>
  <ScaleCrop>false</ScaleCrop>
  <HeadingPairs>
    <vt:vector size="4" baseType="variant">
      <vt:variant>
        <vt:lpstr>Tema</vt:lpstr>
      </vt:variant>
      <vt:variant>
        <vt:i4>1</vt:i4>
      </vt:variant>
      <vt:variant>
        <vt:lpstr>Títulos de slides</vt:lpstr>
      </vt:variant>
      <vt:variant>
        <vt:i4>9</vt:i4>
      </vt:variant>
    </vt:vector>
  </HeadingPairs>
  <TitlesOfParts>
    <vt:vector size="10" baseType="lpstr">
      <vt:lpstr>Tema do Office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Bruno Véras</dc:creator>
  <cp:lastModifiedBy>Rivaldo</cp:lastModifiedBy>
  <cp:revision>7</cp:revision>
  <dcterms:created xsi:type="dcterms:W3CDTF">2013-05-21T13:47:58Z</dcterms:created>
  <dcterms:modified xsi:type="dcterms:W3CDTF">2013-11-16T06:05:37Z</dcterms:modified>
</cp:coreProperties>
</file>