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79" r:id="rId3"/>
    <p:sldId id="280" r:id="rId4"/>
    <p:sldId id="281" r:id="rId5"/>
    <p:sldId id="282" r:id="rId6"/>
    <p:sldId id="278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62" autoAdjust="0"/>
    <p:restoredTop sz="94660"/>
  </p:normalViewPr>
  <p:slideViewPr>
    <p:cSldViewPr>
      <p:cViewPr varScale="1">
        <p:scale>
          <a:sx n="69" d="100"/>
          <a:sy n="69" d="100"/>
        </p:scale>
        <p:origin x="-132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16/11/2013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1" descr="C:\Users\BENTO\Desktop\africa_contorno.gif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2915817" y="0"/>
            <a:ext cx="6228184" cy="679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ítulo 2"/>
          <p:cNvSpPr txBox="1">
            <a:spLocks/>
          </p:cNvSpPr>
          <p:nvPr/>
        </p:nvSpPr>
        <p:spPr bwMode="auto">
          <a:xfrm>
            <a:off x="539750" y="188913"/>
            <a:ext cx="8229600" cy="6477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O Grande Zimbábue (séc. XVI)</a:t>
            </a:r>
          </a:p>
        </p:txBody>
      </p:sp>
      <p:pic>
        <p:nvPicPr>
          <p:cNvPr id="4" name="Picture 4" descr="africa-image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908720"/>
            <a:ext cx="5598484" cy="5684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lipse 4"/>
          <p:cNvSpPr/>
          <p:nvPr/>
        </p:nvSpPr>
        <p:spPr>
          <a:xfrm>
            <a:off x="4860032" y="4869160"/>
            <a:ext cx="720080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1" descr="C:\Users\BENTO\Desktop\africa_contorno.gif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2915817" y="0"/>
            <a:ext cx="6228184" cy="679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ítulo 2"/>
          <p:cNvSpPr txBox="1">
            <a:spLocks/>
          </p:cNvSpPr>
          <p:nvPr/>
        </p:nvSpPr>
        <p:spPr bwMode="auto">
          <a:xfrm>
            <a:off x="467544" y="1052736"/>
            <a:ext cx="8136904" cy="30243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- A Civilização do </a:t>
            </a:r>
            <a:r>
              <a:rPr kumimoji="0" lang="pt-BR" sz="3200" b="1" i="0" u="none" strike="noStrike" kern="1200" cap="small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Monomotapa</a:t>
            </a:r>
            <a:endParaRPr kumimoji="0" lang="pt-BR" sz="3200" b="1" i="0" u="none" strike="noStrike" kern="1200" cap="small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cap="small" dirty="0" smtClean="0">
                <a:latin typeface="Times New Roman" pitchFamily="18" charset="0"/>
                <a:ea typeface="+mj-ea"/>
                <a:cs typeface="Times New Roman" pitchFamily="18" charset="0"/>
              </a:rPr>
              <a:t>- O Ouro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cap="small" dirty="0" smtClean="0">
                <a:latin typeface="Times New Roman" pitchFamily="18" charset="0"/>
                <a:ea typeface="+mj-ea"/>
                <a:cs typeface="Times New Roman" pitchFamily="18" charset="0"/>
              </a:rPr>
              <a:t>- O comércio com Chineses e Árabes no Oceano Índico</a:t>
            </a:r>
          </a:p>
        </p:txBody>
      </p:sp>
      <p:sp>
        <p:nvSpPr>
          <p:cNvPr id="10" name="Título 2"/>
          <p:cNvSpPr txBox="1">
            <a:spLocks/>
          </p:cNvSpPr>
          <p:nvPr/>
        </p:nvSpPr>
        <p:spPr bwMode="auto">
          <a:xfrm>
            <a:off x="539750" y="188913"/>
            <a:ext cx="8229600" cy="6477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O Grande Zimbábue (séc. XVI)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 descr="C:\Users\BENTO\Desktop\africa_contorno.gif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2915817" y="0"/>
            <a:ext cx="6228184" cy="679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Imagem 26" descr="http://carolinecabus.vilabol.uol.com.br/translations/zimbabwe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305050"/>
            <a:ext cx="28575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Imagem 14" descr="http://br.geocities.com/kamau333/5566-greatzi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8" y="1524000"/>
            <a:ext cx="5400675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643188" y="130175"/>
            <a:ext cx="47863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Reino do </a:t>
            </a:r>
            <a:r>
              <a:rPr lang="pt-BR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Zimbabue</a:t>
            </a:r>
            <a:endParaRPr lang="pt-BR" sz="10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1" descr="C:\Users\BENTO\Desktop\africa_contorno.gif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2915817" y="0"/>
            <a:ext cx="6228184" cy="679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Imagem 29" descr="http://carolinecabus.vilabol.uol.com.br/translations/zimbabwe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3195638"/>
            <a:ext cx="4176713" cy="366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Imagem 3" descr="http://carolinecabus.vilabol.uol.com.br/translations/zimbabwe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7900" y="3429000"/>
            <a:ext cx="4032250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Imagem 4" descr="http://carolinecabus.vilabol.uol.com.br/translations/zimbabwe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8313" y="188913"/>
            <a:ext cx="5040312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Text Box 7"/>
          <p:cNvSpPr txBox="1">
            <a:spLocks noChangeArrowheads="1"/>
          </p:cNvSpPr>
          <p:nvPr/>
        </p:nvSpPr>
        <p:spPr bwMode="auto">
          <a:xfrm>
            <a:off x="6372225" y="549275"/>
            <a:ext cx="1800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/>
          </a:p>
        </p:txBody>
      </p:sp>
      <p:sp>
        <p:nvSpPr>
          <p:cNvPr id="24582" name="Text Box 8"/>
          <p:cNvSpPr txBox="1">
            <a:spLocks noChangeArrowheads="1"/>
          </p:cNvSpPr>
          <p:nvPr/>
        </p:nvSpPr>
        <p:spPr bwMode="auto">
          <a:xfrm>
            <a:off x="5867400" y="908050"/>
            <a:ext cx="30241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400" b="1">
                <a:latin typeface="Bookman Old Style" pitchFamily="18" charset="0"/>
              </a:rPr>
              <a:t>Grande Muralha do Zimbábwe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 descr="C:\Users\BENTO\Desktop\africa_contorno.gif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2915817" y="0"/>
            <a:ext cx="6228184" cy="679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ítulo 2"/>
          <p:cNvSpPr txBox="1">
            <a:spLocks/>
          </p:cNvSpPr>
          <p:nvPr/>
        </p:nvSpPr>
        <p:spPr bwMode="auto">
          <a:xfrm>
            <a:off x="539750" y="188913"/>
            <a:ext cx="8229600" cy="6477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O Grande Zimbábue (séc. XVI)</a:t>
            </a:r>
          </a:p>
        </p:txBody>
      </p:sp>
      <p:pic>
        <p:nvPicPr>
          <p:cNvPr id="4" name="Imagem 3" descr="http://www.millenaria.net/WP/wp-content/plugins/image-shadow/cache/5ccacbcbb09245e50cff2075552fdb8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835696" y="-459432"/>
            <a:ext cx="5400600" cy="8424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1" descr="C:\Users\BENTO\Desktop\africa_contorno.gif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2915817" y="0"/>
            <a:ext cx="6228184" cy="679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16024" y="107181"/>
            <a:ext cx="8532440" cy="6706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800" b="1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Descrição do Grande Zimbábue do reino do </a:t>
            </a:r>
            <a:r>
              <a:rPr kumimoji="0" lang="pt-BR" sz="2800" b="1" i="0" u="none" strike="noStrike" cap="small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Monomotapa</a:t>
            </a:r>
            <a:r>
              <a:rPr kumimoji="0" lang="pt-BR" sz="2800" b="1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por viajantes portugueses:</a:t>
            </a:r>
          </a:p>
          <a:p>
            <a:pPr marL="0" marR="0" lvl="0" indent="0" algn="just" defTabSz="914400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100" b="0" i="0" u="none" strike="noStrike" cap="small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Damião Góes (séc. XV):</a:t>
            </a:r>
            <a:endParaRPr kumimoji="0" lang="pt-BR" sz="1100" b="0" i="0" u="none" strike="noStrike" cap="small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“No centro desse país encontra-se uma fortaleza construída de grandes e pesadas pedras tanto no exterior quanto no exterior (...) uma construção muito curiosa e bem edificada, pois, segundo o que se conta, não se vê nenhuma argamassa a unir as pedras. Em outras regiões da sobredita planície, há outra fortaleza construída no mesmo modo, em cada uma das quais o rei tem capitães. O rei (...) vive em meio ao luxo, sendo servido com grande devoção e deferência”.</a:t>
            </a:r>
          </a:p>
          <a:p>
            <a:pPr marL="0" marR="0" lvl="0" indent="0" algn="just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100" b="0" i="0" u="none" strike="noStrike" cap="small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João de Barros (séc. XVI)</a:t>
            </a:r>
            <a:endParaRPr kumimoji="0" lang="pt-BR" sz="1100" b="0" i="0" u="none" strike="noStrike" cap="small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“Os indígenas desse país chamam a todos esses edifícios de </a:t>
            </a:r>
            <a:r>
              <a:rPr kumimoji="0" lang="pt-BR" sz="2000" b="0" i="0" u="none" strike="noStrike" cap="small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simbaoé</a:t>
            </a:r>
            <a:r>
              <a:rPr kumimoji="0" lang="pt-BR" sz="200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o que, em sua língua, significa ‘corte’, pois pode ser assim chamado qualquer lugar onde o </a:t>
            </a:r>
            <a:r>
              <a:rPr kumimoji="0" lang="pt-BR" sz="2000" b="0" i="0" u="none" strike="noStrike" cap="small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Benemetapa</a:t>
            </a:r>
            <a:r>
              <a:rPr kumimoji="0" lang="pt-BR" sz="200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possa se encontrar; dizem eles que, sendo propriedades reais, todas as demais moradas do rei trazem esse nome”.</a:t>
            </a:r>
          </a:p>
          <a:p>
            <a:pPr marL="0" marR="0" lvl="0" indent="0" algn="just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900" b="0" i="0" u="none" strike="noStrike" cap="small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NIANE, D. T. (coord.) </a:t>
            </a:r>
            <a:r>
              <a:rPr kumimoji="0" lang="pt-BR" sz="1000" b="1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Hist</a:t>
            </a:r>
            <a:r>
              <a:rPr kumimoji="0" lang="pt-BR" sz="1000" b="1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ó</a:t>
            </a:r>
            <a:r>
              <a:rPr kumimoji="0" lang="pt-BR" sz="1000" b="1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ria Geral da </a:t>
            </a:r>
            <a:r>
              <a:rPr kumimoji="0" lang="pt-BR" sz="1000" b="1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pt-BR" sz="1000" b="1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frica:</a:t>
            </a:r>
            <a:r>
              <a:rPr kumimoji="0" lang="pt-BR" sz="100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IV. A </a:t>
            </a:r>
            <a:r>
              <a:rPr kumimoji="0" lang="pt-BR" sz="100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pt-BR" sz="100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frica do s</a:t>
            </a:r>
            <a:r>
              <a:rPr kumimoji="0" lang="pt-BR" sz="100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pt-BR" sz="100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culo XII ao s</a:t>
            </a:r>
            <a:r>
              <a:rPr kumimoji="0" lang="pt-BR" sz="100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pt-BR" sz="100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culo XVI. São Paulo: </a:t>
            </a:r>
            <a:r>
              <a:rPr kumimoji="0" lang="pt-BR" sz="100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pt-BR" sz="100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tica; Paris: </a:t>
            </a:r>
            <a:r>
              <a:rPr kumimoji="0" lang="pt-BR" sz="1000" b="0" i="0" u="none" strike="noStrike" cap="small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Unesco</a:t>
            </a:r>
            <a:r>
              <a:rPr kumimoji="0" lang="pt-BR" sz="1000" b="0" i="0" u="none" strike="noStrike" cap="small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1988. p. 10-11.</a:t>
            </a:r>
            <a:endParaRPr kumimoji="0" lang="pt-BR" b="0" i="0" u="none" strike="noStrike" cap="small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262</Words>
  <Application>Microsoft Office PowerPoint</Application>
  <PresentationFormat>Apresentação na tela (4:3)</PresentationFormat>
  <Paragraphs>17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Bruno Véras</dc:creator>
  <cp:lastModifiedBy>Rivaldo</cp:lastModifiedBy>
  <cp:revision>7</cp:revision>
  <dcterms:created xsi:type="dcterms:W3CDTF">2013-05-21T13:47:58Z</dcterms:created>
  <dcterms:modified xsi:type="dcterms:W3CDTF">2013-11-16T06:23:32Z</dcterms:modified>
</cp:coreProperties>
</file>