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t>6/17/2016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774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571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478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963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3033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919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6/17/2016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466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6/17/2016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738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6/17/2016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973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431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6/17/2016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28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6/17/2016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211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09980" y="882377"/>
            <a:ext cx="9966960" cy="341116"/>
          </a:xfrm>
        </p:spPr>
        <p:txBody>
          <a:bodyPr>
            <a:normAutofit fontScale="90000"/>
          </a:bodyPr>
          <a:lstStyle/>
          <a:p>
            <a:r>
              <a:rPr lang="pt-BR" dirty="0">
                <a:solidFill>
                  <a:srgbClr val="FF0000"/>
                </a:solidFill>
              </a:rPr>
              <a:t>DE LÁ PRA CÁ 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09530" y="1223494"/>
            <a:ext cx="8767860" cy="3296992"/>
          </a:xfrm>
        </p:spPr>
        <p:txBody>
          <a:bodyPr/>
          <a:lstStyle/>
          <a:p>
            <a:r>
              <a:rPr lang="pt-BR" b="1" dirty="0">
                <a:solidFill>
                  <a:srgbClr val="FF0000"/>
                </a:solidFill>
              </a:rPr>
              <a:t>O </a:t>
            </a:r>
            <a:r>
              <a:rPr lang="pt-BR" b="1" dirty="0" smtClean="0">
                <a:solidFill>
                  <a:srgbClr val="FF0000"/>
                </a:solidFill>
              </a:rPr>
              <a:t>ÍNDIO </a:t>
            </a:r>
            <a:r>
              <a:rPr lang="pt-BR" b="1" dirty="0">
                <a:solidFill>
                  <a:srgbClr val="FF0000"/>
                </a:solidFill>
              </a:rPr>
              <a:t>NA NOSSA </a:t>
            </a:r>
            <a:r>
              <a:rPr lang="pt-BR" b="1" dirty="0" smtClean="0">
                <a:solidFill>
                  <a:srgbClr val="FF0000"/>
                </a:solidFill>
              </a:rPr>
              <a:t>HISTÓRIA</a:t>
            </a:r>
          </a:p>
          <a:p>
            <a:pPr algn="l"/>
            <a:r>
              <a:rPr lang="pt-BR" b="1" dirty="0" smtClean="0">
                <a:solidFill>
                  <a:srgbClr val="FF0000"/>
                </a:solidFill>
              </a:rPr>
              <a:t>Prof. Roberto Idalino </a:t>
            </a:r>
            <a:endParaRPr lang="pt-BR" b="1" dirty="0">
              <a:solidFill>
                <a:srgbClr val="FF0000"/>
              </a:solidFill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7545" y="2562897"/>
            <a:ext cx="4704009" cy="3606083"/>
          </a:xfrm>
          <a:prstGeom prst="rect">
            <a:avLst/>
          </a:prstGeom>
        </p:spPr>
      </p:pic>
      <p:sp>
        <p:nvSpPr>
          <p:cNvPr id="6" name="AutoShape 2" descr="Resultado de imagem para indi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1707" y="2562896"/>
            <a:ext cx="5293217" cy="3606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239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394952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Considerações iniciais 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43000" y="1262130"/>
            <a:ext cx="9872871" cy="4365938"/>
          </a:xfrm>
        </p:spPr>
        <p:txBody>
          <a:bodyPr/>
          <a:lstStyle/>
          <a:p>
            <a:r>
              <a:rPr lang="pt-BR" dirty="0">
                <a:solidFill>
                  <a:srgbClr val="FF0000"/>
                </a:solidFill>
              </a:rPr>
              <a:t>A diversidade cultural é a marca fundamental da civilização brasileira. Nos constituímos a partir da rica e plural contribuição deixada </a:t>
            </a:r>
            <a:r>
              <a:rPr lang="pt-BR" dirty="0" smtClean="0">
                <a:solidFill>
                  <a:srgbClr val="FF0000"/>
                </a:solidFill>
              </a:rPr>
              <a:t>por índios</a:t>
            </a:r>
            <a:r>
              <a:rPr lang="pt-BR" dirty="0">
                <a:solidFill>
                  <a:srgbClr val="FF0000"/>
                </a:solidFill>
              </a:rPr>
              <a:t>, europeus e </a:t>
            </a:r>
            <a:r>
              <a:rPr lang="pt-BR" dirty="0" smtClean="0">
                <a:solidFill>
                  <a:srgbClr val="FF0000"/>
                </a:solidFill>
              </a:rPr>
              <a:t>africanos. Desses </a:t>
            </a:r>
            <a:r>
              <a:rPr lang="pt-BR" dirty="0">
                <a:solidFill>
                  <a:srgbClr val="FF0000"/>
                </a:solidFill>
              </a:rPr>
              <a:t>três elementos formadores de nossa identidade coube aos povos indígenas a primazia nesse processo</a:t>
            </a:r>
            <a:r>
              <a:rPr lang="pt-BR" dirty="0" smtClean="0">
                <a:solidFill>
                  <a:srgbClr val="FF0000"/>
                </a:solidFill>
              </a:rPr>
              <a:t>. Como os nossos primeiros habitantes foram e têm sido vistos através da história?</a:t>
            </a:r>
            <a:endParaRPr lang="pt-BR" dirty="0">
              <a:solidFill>
                <a:srgbClr val="FF0000"/>
              </a:solidFill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4721" y="3039414"/>
            <a:ext cx="5215944" cy="3464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256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A representação do índio na história do Brasil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sz="2800" b="1" dirty="0" smtClean="0">
                <a:solidFill>
                  <a:srgbClr val="FF0000"/>
                </a:solidFill>
              </a:rPr>
              <a:t>Século XIX </a:t>
            </a:r>
            <a:r>
              <a:rPr lang="pt-BR" dirty="0" smtClean="0">
                <a:solidFill>
                  <a:srgbClr val="FF0000"/>
                </a:solidFill>
              </a:rPr>
              <a:t>– </a:t>
            </a:r>
            <a:r>
              <a:rPr lang="pt-BR" b="1" dirty="0" smtClean="0">
                <a:solidFill>
                  <a:srgbClr val="FF0000"/>
                </a:solidFill>
              </a:rPr>
              <a:t>o desprezo pelo índio  </a:t>
            </a:r>
          </a:p>
          <a:p>
            <a:pPr marL="45720" indent="0">
              <a:buNone/>
            </a:pPr>
            <a:r>
              <a:rPr lang="pt-BR" dirty="0" smtClean="0">
                <a:solidFill>
                  <a:srgbClr val="FF0000"/>
                </a:solidFill>
              </a:rPr>
              <a:t>                                                                                                                                                            </a:t>
            </a:r>
            <a:r>
              <a:rPr lang="pt-BR" b="1" i="1" dirty="0">
                <a:solidFill>
                  <a:srgbClr val="FF0000"/>
                </a:solidFill>
              </a:rPr>
              <a:t>Francisco Adolfo de </a:t>
            </a:r>
            <a:r>
              <a:rPr lang="pt-BR" b="1" i="1" dirty="0" err="1" smtClean="0">
                <a:solidFill>
                  <a:srgbClr val="FF0000"/>
                </a:solidFill>
              </a:rPr>
              <a:t>Varnhagen</a:t>
            </a:r>
            <a:r>
              <a:rPr lang="pt-BR" dirty="0" smtClean="0">
                <a:solidFill>
                  <a:srgbClr val="FF0000"/>
                </a:solidFill>
              </a:rPr>
              <a:t>,  para </a:t>
            </a:r>
            <a:r>
              <a:rPr lang="pt-BR" dirty="0">
                <a:solidFill>
                  <a:srgbClr val="FF0000"/>
                </a:solidFill>
              </a:rPr>
              <a:t>este observador do século XIX os índios viviam “no triste e degradante estado da anarquia selvagem, uma ideia do seu estado, não podemos dizer de civilização, mas de barbárie e de atraso” (</a:t>
            </a:r>
            <a:r>
              <a:rPr lang="pt-BR" dirty="0" err="1">
                <a:solidFill>
                  <a:srgbClr val="FF0000"/>
                </a:solidFill>
              </a:rPr>
              <a:t>Varnhagen</a:t>
            </a:r>
            <a:r>
              <a:rPr lang="pt-BR" dirty="0">
                <a:solidFill>
                  <a:srgbClr val="FF0000"/>
                </a:solidFill>
              </a:rPr>
              <a:t> 1981 [1854</a:t>
            </a:r>
            <a:r>
              <a:rPr lang="pt-BR" dirty="0" smtClean="0">
                <a:solidFill>
                  <a:srgbClr val="FF0000"/>
                </a:solidFill>
              </a:rPr>
              <a:t>]; defendia a tese de que o índio não possuía história. </a:t>
            </a:r>
          </a:p>
          <a:p>
            <a:pPr marL="45720" indent="0">
              <a:buNone/>
            </a:pPr>
            <a:endParaRPr lang="pt-BR" dirty="0" smtClean="0">
              <a:solidFill>
                <a:srgbClr val="FF0000"/>
              </a:solidFill>
            </a:endParaRPr>
          </a:p>
          <a:p>
            <a:pPr marL="45720" indent="0">
              <a:buNone/>
            </a:pPr>
            <a:r>
              <a:rPr lang="pt-BR" b="1" i="1" dirty="0" smtClean="0">
                <a:solidFill>
                  <a:srgbClr val="FF0000"/>
                </a:solidFill>
              </a:rPr>
              <a:t>Von </a:t>
            </a:r>
            <a:r>
              <a:rPr lang="pt-BR" b="1" i="1" dirty="0" err="1" smtClean="0">
                <a:solidFill>
                  <a:srgbClr val="FF0000"/>
                </a:solidFill>
              </a:rPr>
              <a:t>Martius</a:t>
            </a:r>
            <a:r>
              <a:rPr lang="pt-BR" b="1" i="1" dirty="0" smtClean="0">
                <a:solidFill>
                  <a:srgbClr val="FF0000"/>
                </a:solidFill>
              </a:rPr>
              <a:t>, Nina Rodrigues, Silvio Romero e Euclides da Cunha </a:t>
            </a:r>
            <a:r>
              <a:rPr lang="pt-BR" dirty="0" smtClean="0">
                <a:solidFill>
                  <a:srgbClr val="FF0000"/>
                </a:solidFill>
              </a:rPr>
              <a:t>–  negatividade da miscigenação - teorias raciais que culpavam o atraso do Brasil em relação à Europa pela presença de negros e índios, raças consideradas inferiores e incivilizadas, negros e índios eram considerados preguiçosos e inaptos para  o trabalho. </a:t>
            </a:r>
          </a:p>
          <a:p>
            <a:pPr marL="4572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78387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>
                <a:solidFill>
                  <a:srgbClr val="FF0000"/>
                </a:solidFill>
              </a:rPr>
              <a:t>A representação do índio na história do Brasil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43000" y="2083158"/>
            <a:ext cx="9872871" cy="4038600"/>
          </a:xfrm>
        </p:spPr>
        <p:txBody>
          <a:bodyPr/>
          <a:lstStyle/>
          <a:p>
            <a:r>
              <a:rPr lang="pt-BR" sz="2800" b="1" dirty="0" smtClean="0">
                <a:solidFill>
                  <a:srgbClr val="FF0000"/>
                </a:solidFill>
              </a:rPr>
              <a:t>Século XX – um certo reconhecimento da figura do índio</a:t>
            </a:r>
            <a:endParaRPr lang="pt-BR" b="1" dirty="0" smtClean="0">
              <a:solidFill>
                <a:srgbClr val="FF0000"/>
              </a:solidFill>
            </a:endParaRPr>
          </a:p>
          <a:p>
            <a:r>
              <a:rPr lang="pt-BR" b="1" i="1" dirty="0" smtClean="0">
                <a:solidFill>
                  <a:srgbClr val="FF0000"/>
                </a:solidFill>
              </a:rPr>
              <a:t>Gilberto Freyre </a:t>
            </a:r>
            <a:r>
              <a:rPr lang="pt-BR" b="1" dirty="0" smtClean="0">
                <a:solidFill>
                  <a:srgbClr val="FF0000"/>
                </a:solidFill>
              </a:rPr>
              <a:t>– </a:t>
            </a:r>
            <a:r>
              <a:rPr lang="pt-BR" dirty="0" smtClean="0">
                <a:solidFill>
                  <a:srgbClr val="FF0000"/>
                </a:solidFill>
              </a:rPr>
              <a:t>um dos argumentos principais de sua obra é a ideia de que o encontro entre as três raças se deu de forma fraterna e generosa e foi viabilizado pela miscigenação;</a:t>
            </a:r>
          </a:p>
          <a:p>
            <a:r>
              <a:rPr lang="pt-BR" b="1" i="1" dirty="0" smtClean="0">
                <a:solidFill>
                  <a:srgbClr val="FF0000"/>
                </a:solidFill>
              </a:rPr>
              <a:t>Caio Prado Júnior- </a:t>
            </a:r>
            <a:r>
              <a:rPr lang="pt-BR" dirty="0" smtClean="0">
                <a:solidFill>
                  <a:srgbClr val="FF0000"/>
                </a:solidFill>
              </a:rPr>
              <a:t>como Freyre, valorizou o processo de mestiçagem e pensava que essa era a única forma de inclusão do índio na sociedade;</a:t>
            </a:r>
          </a:p>
          <a:p>
            <a:r>
              <a:rPr lang="pt-BR" b="1" i="1" dirty="0">
                <a:solidFill>
                  <a:srgbClr val="FF0000"/>
                </a:solidFill>
              </a:rPr>
              <a:t>Capistrano de Abreu </a:t>
            </a:r>
            <a:r>
              <a:rPr lang="pt-BR" b="1" dirty="0" smtClean="0">
                <a:solidFill>
                  <a:srgbClr val="FF0000"/>
                </a:solidFill>
              </a:rPr>
              <a:t>– </a:t>
            </a:r>
            <a:r>
              <a:rPr lang="pt-BR" dirty="0" smtClean="0">
                <a:solidFill>
                  <a:srgbClr val="FF0000"/>
                </a:solidFill>
              </a:rPr>
              <a:t>apresenta o  </a:t>
            </a:r>
            <a:r>
              <a:rPr lang="pt-BR" dirty="0">
                <a:solidFill>
                  <a:srgbClr val="FF0000"/>
                </a:solidFill>
              </a:rPr>
              <a:t>avanço mais significativo dentro dessas abordagens do início do século </a:t>
            </a:r>
            <a:r>
              <a:rPr lang="pt-BR" dirty="0" smtClean="0">
                <a:solidFill>
                  <a:srgbClr val="FF0000"/>
                </a:solidFill>
              </a:rPr>
              <a:t>XX, pois </a:t>
            </a:r>
            <a:r>
              <a:rPr lang="pt-BR" dirty="0">
                <a:solidFill>
                  <a:srgbClr val="FF0000"/>
                </a:solidFill>
              </a:rPr>
              <a:t>para o autor os exóticos e “alienígenas” seriam os portugueses e os africanos e não os índios, sujeitos naturais do território brasileiro. </a:t>
            </a:r>
            <a:endParaRPr lang="pt-BR" dirty="0" smtClean="0">
              <a:solidFill>
                <a:srgbClr val="FF0000"/>
              </a:solidFill>
            </a:endParaRPr>
          </a:p>
          <a:p>
            <a:endParaRPr lang="pt-BR" b="1" dirty="0" smtClean="0"/>
          </a:p>
          <a:p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81972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rgbClr val="FF0000"/>
                </a:solidFill>
              </a:rPr>
              <a:t>A representação do índio na história do Brasil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b="1" dirty="0" smtClean="0">
                <a:solidFill>
                  <a:srgbClr val="FF0000"/>
                </a:solidFill>
              </a:rPr>
              <a:t>Século XX e XXI – A Nova História Indígena : o índio no palco da história </a:t>
            </a:r>
          </a:p>
          <a:p>
            <a:r>
              <a:rPr lang="pt-BR" sz="2400" b="1" i="1" dirty="0" smtClean="0">
                <a:solidFill>
                  <a:srgbClr val="FF0000"/>
                </a:solidFill>
              </a:rPr>
              <a:t>Maria Regina Celestino de Almeida </a:t>
            </a:r>
            <a:r>
              <a:rPr lang="pt-BR" sz="2400" b="1" dirty="0" smtClean="0">
                <a:solidFill>
                  <a:srgbClr val="FF0000"/>
                </a:solidFill>
              </a:rPr>
              <a:t>– </a:t>
            </a:r>
            <a:r>
              <a:rPr lang="pt-BR" sz="2400" dirty="0" smtClean="0">
                <a:solidFill>
                  <a:srgbClr val="FF0000"/>
                </a:solidFill>
              </a:rPr>
              <a:t>defende a tese que longe de desaparecem, os índios têm ocupado um espaço cada vez maior no palco da história.</a:t>
            </a:r>
          </a:p>
          <a:p>
            <a:r>
              <a:rPr lang="pt-BR" sz="2400" b="1" i="1" dirty="0" smtClean="0">
                <a:solidFill>
                  <a:srgbClr val="FF0000"/>
                </a:solidFill>
              </a:rPr>
              <a:t>John Monteiro </a:t>
            </a:r>
            <a:r>
              <a:rPr lang="pt-BR" sz="2400" dirty="0">
                <a:solidFill>
                  <a:srgbClr val="FF0000"/>
                </a:solidFill>
              </a:rPr>
              <a:t>– </a:t>
            </a:r>
            <a:r>
              <a:rPr lang="pt-BR" sz="2400" dirty="0" smtClean="0">
                <a:solidFill>
                  <a:srgbClr val="FF0000"/>
                </a:solidFill>
              </a:rPr>
              <a:t>em sua obra </a:t>
            </a:r>
            <a:r>
              <a:rPr lang="pt-BR" sz="2400" dirty="0">
                <a:solidFill>
                  <a:srgbClr val="FF0000"/>
                </a:solidFill>
              </a:rPr>
              <a:t>os </a:t>
            </a:r>
            <a:r>
              <a:rPr lang="pt-BR" sz="2400" dirty="0" smtClean="0">
                <a:solidFill>
                  <a:srgbClr val="FF0000"/>
                </a:solidFill>
              </a:rPr>
              <a:t>índios são apresentados </a:t>
            </a:r>
            <a:r>
              <a:rPr lang="pt-BR" sz="2400" dirty="0">
                <a:solidFill>
                  <a:srgbClr val="FF0000"/>
                </a:solidFill>
              </a:rPr>
              <a:t>como sujeitos históricos, questionando as antigas concepções que lhes reservavam o lugar de vítimas passivas dos processos de conquista e colonização. </a:t>
            </a:r>
            <a:endParaRPr lang="pt-BR" sz="2400" dirty="0" smtClean="0">
              <a:solidFill>
                <a:srgbClr val="FF0000"/>
              </a:solidFill>
            </a:endParaRPr>
          </a:p>
          <a:p>
            <a:r>
              <a:rPr lang="pt-BR" sz="2400" b="1" i="1" dirty="0" smtClean="0">
                <a:solidFill>
                  <a:srgbClr val="FF0000"/>
                </a:solidFill>
              </a:rPr>
              <a:t>Aldo Rebelo </a:t>
            </a:r>
            <a:r>
              <a:rPr lang="pt-BR" sz="2400" dirty="0" smtClean="0">
                <a:solidFill>
                  <a:srgbClr val="FF0000"/>
                </a:solidFill>
              </a:rPr>
              <a:t>– destaca a grande e variada contribuição cultural dos povos indígenas para a nossa cultura. </a:t>
            </a:r>
            <a:endParaRPr lang="pt-B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1674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0000"/>
                </a:solidFill>
              </a:rPr>
              <a:t>A presença indígena em Palmeira dos Índios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FF0000"/>
                </a:solidFill>
              </a:rPr>
              <a:t>Estabelecimento da etnia Xucuru-</a:t>
            </a:r>
            <a:r>
              <a:rPr lang="pt-BR" dirty="0" err="1" smtClean="0">
                <a:solidFill>
                  <a:srgbClr val="FF0000"/>
                </a:solidFill>
              </a:rPr>
              <a:t>Kariri</a:t>
            </a:r>
            <a:r>
              <a:rPr lang="pt-BR" dirty="0" smtClean="0">
                <a:solidFill>
                  <a:srgbClr val="FF0000"/>
                </a:solidFill>
              </a:rPr>
              <a:t> na região;</a:t>
            </a:r>
          </a:p>
          <a:p>
            <a:pPr marL="45720" indent="0">
              <a:buNone/>
            </a:pPr>
            <a:endParaRPr lang="pt-BR" dirty="0" smtClean="0">
              <a:solidFill>
                <a:srgbClr val="FF0000"/>
              </a:solidFill>
            </a:endParaRPr>
          </a:p>
          <a:p>
            <a:r>
              <a:rPr lang="pt-BR" dirty="0" smtClean="0">
                <a:solidFill>
                  <a:srgbClr val="FF0000"/>
                </a:solidFill>
              </a:rPr>
              <a:t> As formas de resistência cultural e politica do grupo; </a:t>
            </a:r>
          </a:p>
          <a:p>
            <a:pPr marL="45720" indent="0">
              <a:buNone/>
            </a:pPr>
            <a:endParaRPr lang="pt-BR" dirty="0" smtClean="0">
              <a:solidFill>
                <a:srgbClr val="FF0000"/>
              </a:solidFill>
            </a:endParaRPr>
          </a:p>
          <a:p>
            <a:r>
              <a:rPr lang="pt-BR" dirty="0" smtClean="0">
                <a:solidFill>
                  <a:srgbClr val="FF0000"/>
                </a:solidFill>
              </a:rPr>
              <a:t>  As condições materiais de existência da comunidade;  </a:t>
            </a:r>
          </a:p>
          <a:p>
            <a:pPr marL="45720" indent="0">
              <a:buNone/>
            </a:pPr>
            <a:endParaRPr lang="pt-BR" dirty="0" smtClean="0">
              <a:solidFill>
                <a:srgbClr val="FF0000"/>
              </a:solidFill>
            </a:endParaRPr>
          </a:p>
          <a:p>
            <a:r>
              <a:rPr lang="pt-BR" dirty="0" smtClean="0">
                <a:solidFill>
                  <a:srgbClr val="FF0000"/>
                </a:solidFill>
              </a:rPr>
              <a:t> A luta desse povo pelo processo de reconhecimento de seu território.  </a:t>
            </a:r>
            <a:endParaRPr lang="pt-B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655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472225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 smtClean="0">
                <a:solidFill>
                  <a:srgbClr val="FF0000"/>
                </a:solidFill>
              </a:rPr>
              <a:t>Conclusão 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43000" y="1622738"/>
            <a:ext cx="9872871" cy="4473262"/>
          </a:xfrm>
        </p:spPr>
        <p:txBody>
          <a:bodyPr/>
          <a:lstStyle/>
          <a:p>
            <a:r>
              <a:rPr lang="pt-BR" dirty="0" smtClean="0">
                <a:solidFill>
                  <a:srgbClr val="FF0000"/>
                </a:solidFill>
              </a:rPr>
              <a:t>A História é </a:t>
            </a:r>
            <a:r>
              <a:rPr lang="pt-BR" dirty="0" smtClean="0">
                <a:solidFill>
                  <a:srgbClr val="FF0000"/>
                </a:solidFill>
              </a:rPr>
              <a:t>um saber em </a:t>
            </a:r>
            <a:r>
              <a:rPr lang="pt-BR" dirty="0" smtClean="0">
                <a:solidFill>
                  <a:srgbClr val="FF0000"/>
                </a:solidFill>
              </a:rPr>
              <a:t>construção . Revisar o passado pode contribuir para dar a possibilidade de voz e vez àqueles que sempre foram colocados à margem dos processos históricos e  isso deve servir  para nossa melhoria enquanto sociedade humana. </a:t>
            </a:r>
            <a:endParaRPr lang="pt-BR" dirty="0">
              <a:solidFill>
                <a:srgbClr val="FF0000"/>
              </a:solidFill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1836" y="3284113"/>
            <a:ext cx="2946848" cy="3193959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4890" y="3284113"/>
            <a:ext cx="4139217" cy="3193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7614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575256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 smtClean="0">
                <a:solidFill>
                  <a:srgbClr val="FF0000"/>
                </a:solidFill>
              </a:rPr>
              <a:t>Bibliografia </a:t>
            </a:r>
            <a:endParaRPr lang="pt-BR" b="1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43000" y="1584101"/>
            <a:ext cx="9872871" cy="4511899"/>
          </a:xfrm>
        </p:spPr>
        <p:txBody>
          <a:bodyPr>
            <a:normAutofit fontScale="62500" lnSpcReduction="20000"/>
          </a:bodyPr>
          <a:lstStyle/>
          <a:p>
            <a:r>
              <a:rPr lang="pt-BR" dirty="0">
                <a:solidFill>
                  <a:srgbClr val="FF0000"/>
                </a:solidFill>
              </a:rPr>
              <a:t>ALMEIDA, Maria Regina Celestino. O lugar dos índios na História: dos bastidores ao palco. Rio de Janeiro: Ed FGV, 2010</a:t>
            </a:r>
            <a:r>
              <a:rPr lang="pt-BR" dirty="0" smtClean="0">
                <a:solidFill>
                  <a:srgbClr val="FF0000"/>
                </a:solidFill>
              </a:rPr>
              <a:t>.</a:t>
            </a:r>
          </a:p>
          <a:p>
            <a:r>
              <a:rPr lang="pt-BR" dirty="0" smtClean="0">
                <a:solidFill>
                  <a:srgbClr val="FF0000"/>
                </a:solidFill>
              </a:rPr>
              <a:t>AMARAL</a:t>
            </a:r>
            <a:r>
              <a:rPr lang="pt-BR" dirty="0">
                <a:solidFill>
                  <a:srgbClr val="FF0000"/>
                </a:solidFill>
              </a:rPr>
              <a:t>, </a:t>
            </a:r>
            <a:r>
              <a:rPr lang="pt-BR" dirty="0" err="1">
                <a:solidFill>
                  <a:srgbClr val="FF0000"/>
                </a:solidFill>
              </a:rPr>
              <a:t>Deivison.Os</a:t>
            </a:r>
            <a:r>
              <a:rPr lang="pt-BR" dirty="0">
                <a:solidFill>
                  <a:srgbClr val="FF0000"/>
                </a:solidFill>
              </a:rPr>
              <a:t> povos indígenas nas obras de Capistrano de Abreu, Gilberto Freyre e Caio Prado Júnior</a:t>
            </a:r>
            <a:r>
              <a:rPr lang="pt-BR" dirty="0" smtClean="0">
                <a:solidFill>
                  <a:srgbClr val="FF0000"/>
                </a:solidFill>
              </a:rPr>
              <a:t>.</a:t>
            </a:r>
          </a:p>
          <a:p>
            <a:r>
              <a:rPr lang="pt-BR" dirty="0" smtClean="0">
                <a:solidFill>
                  <a:srgbClr val="FF0000"/>
                </a:solidFill>
              </a:rPr>
              <a:t>AMORIM</a:t>
            </a:r>
            <a:r>
              <a:rPr lang="pt-BR" dirty="0">
                <a:solidFill>
                  <a:srgbClr val="FF0000"/>
                </a:solidFill>
              </a:rPr>
              <a:t>, Alexandre Rômulo Alves de. Que sujeitos, saberes e práticas as excursões históricas e de educação patrimonial possibilitam ao Ensino de História?. In: V Encontro Nacional Perspectivas do Ensino de História, 2004, Rio de Janeiro. Perspectivas do Ensino de História: Sujeitos, saberes e práticas, 2004</a:t>
            </a:r>
          </a:p>
          <a:p>
            <a:r>
              <a:rPr lang="pt-BR" dirty="0">
                <a:solidFill>
                  <a:srgbClr val="FF0000"/>
                </a:solidFill>
              </a:rPr>
              <a:t>GOMES, </a:t>
            </a:r>
            <a:r>
              <a:rPr lang="pt-BR" dirty="0" err="1">
                <a:solidFill>
                  <a:srgbClr val="FF0000"/>
                </a:solidFill>
              </a:rPr>
              <a:t>Jaracina</a:t>
            </a:r>
            <a:r>
              <a:rPr lang="pt-BR" dirty="0">
                <a:solidFill>
                  <a:srgbClr val="FF0000"/>
                </a:solidFill>
              </a:rPr>
              <a:t> </a:t>
            </a:r>
            <a:r>
              <a:rPr lang="pt-BR" dirty="0" err="1">
                <a:solidFill>
                  <a:srgbClr val="FF0000"/>
                </a:solidFill>
              </a:rPr>
              <a:t>Selestino</a:t>
            </a:r>
            <a:r>
              <a:rPr lang="pt-BR" dirty="0">
                <a:solidFill>
                  <a:srgbClr val="FF0000"/>
                </a:solidFill>
              </a:rPr>
              <a:t>. Artigo Documental XUKURU-KARIRI: cultura, tradição e cemitérios indígenas em Palmeira dos Índios – Disponível em: https://www.youtube.com/watch?v=MLpK-XDxeXU.Acesso em: 02/04/2016</a:t>
            </a:r>
          </a:p>
          <a:p>
            <a:r>
              <a:rPr lang="pt-BR" dirty="0">
                <a:solidFill>
                  <a:srgbClr val="FF0000"/>
                </a:solidFill>
              </a:rPr>
              <a:t>João Pacheco de Oliveira e Carlos Augusto da Rocha Freire. A Presença Indígena na Formação do Brasil / – Brasília: Ministério da Educação, Secretaria de Educação Continuada, Alfabetização e Diversidade; LACED/Museu Nacional, 2006.</a:t>
            </a:r>
          </a:p>
          <a:p>
            <a:r>
              <a:rPr lang="pt-BR" dirty="0">
                <a:solidFill>
                  <a:srgbClr val="FF0000"/>
                </a:solidFill>
              </a:rPr>
              <a:t>MONTEIRO, John. “Redescobrindo os índios da América portuguesa: Antropologia e história”, in O. A. Aguiar; J. E. Batista; J. Pinheiro (</a:t>
            </a:r>
            <a:r>
              <a:rPr lang="pt-BR" dirty="0" err="1">
                <a:solidFill>
                  <a:srgbClr val="FF0000"/>
                </a:solidFill>
              </a:rPr>
              <a:t>orgs</a:t>
            </a:r>
            <a:r>
              <a:rPr lang="pt-BR" dirty="0">
                <a:solidFill>
                  <a:srgbClr val="FF0000"/>
                </a:solidFill>
              </a:rPr>
              <a:t>.), Olhares contemporâneos: cenas do mundo em discussão na universidade. Fortaleza: Edições Demócrito Rocha, 2001.</a:t>
            </a:r>
          </a:p>
          <a:p>
            <a:r>
              <a:rPr lang="pt-BR" dirty="0">
                <a:solidFill>
                  <a:srgbClr val="FF0000"/>
                </a:solidFill>
              </a:rPr>
              <a:t>PEIXOTO, José Adelson </a:t>
            </a:r>
            <a:r>
              <a:rPr lang="pt-BR" dirty="0" err="1">
                <a:solidFill>
                  <a:srgbClr val="FF0000"/>
                </a:solidFill>
              </a:rPr>
              <a:t>Lopes.Memórias</a:t>
            </a:r>
            <a:r>
              <a:rPr lang="pt-BR" dirty="0">
                <a:solidFill>
                  <a:srgbClr val="FF0000"/>
                </a:solidFill>
              </a:rPr>
              <a:t> e imagens em </a:t>
            </a:r>
            <a:r>
              <a:rPr lang="pt-BR" dirty="0" err="1">
                <a:solidFill>
                  <a:srgbClr val="FF0000"/>
                </a:solidFill>
              </a:rPr>
              <a:t>confronto:os</a:t>
            </a:r>
            <a:r>
              <a:rPr lang="pt-BR" dirty="0">
                <a:solidFill>
                  <a:srgbClr val="FF0000"/>
                </a:solidFill>
              </a:rPr>
              <a:t> Xucuru-</a:t>
            </a:r>
            <a:r>
              <a:rPr lang="pt-BR" dirty="0" err="1">
                <a:solidFill>
                  <a:srgbClr val="FF0000"/>
                </a:solidFill>
              </a:rPr>
              <a:t>Kariri</a:t>
            </a:r>
            <a:r>
              <a:rPr lang="pt-BR" dirty="0">
                <a:solidFill>
                  <a:srgbClr val="FF0000"/>
                </a:solidFill>
              </a:rPr>
              <a:t> nos acervos de Luiz Torres E </a:t>
            </a:r>
            <a:r>
              <a:rPr lang="pt-BR" dirty="0" err="1">
                <a:solidFill>
                  <a:srgbClr val="FF0000"/>
                </a:solidFill>
              </a:rPr>
              <a:t>Lenoir</a:t>
            </a:r>
            <a:r>
              <a:rPr lang="pt-BR" dirty="0">
                <a:solidFill>
                  <a:srgbClr val="FF0000"/>
                </a:solidFill>
              </a:rPr>
              <a:t> Tibiriçá / José Adelson Lopes </a:t>
            </a:r>
            <a:r>
              <a:rPr lang="pt-BR" dirty="0" smtClean="0">
                <a:solidFill>
                  <a:srgbClr val="FF0000"/>
                </a:solidFill>
              </a:rPr>
              <a:t>Peixoto</a:t>
            </a:r>
            <a:r>
              <a:rPr lang="pt-BR" dirty="0">
                <a:solidFill>
                  <a:srgbClr val="FF0000"/>
                </a:solidFill>
              </a:rPr>
              <a:t>. João Pessoa, 2013.</a:t>
            </a:r>
          </a:p>
          <a:p>
            <a:r>
              <a:rPr lang="pt-BR" dirty="0">
                <a:solidFill>
                  <a:srgbClr val="FF0000"/>
                </a:solidFill>
              </a:rPr>
              <a:t>REBELO, Aldo. “O índio no imaginário nacional”. Raposa-Serra do Sol: o índio e a questão nacional. Brasília: Thesaurus, 2010.</a:t>
            </a:r>
          </a:p>
          <a:p>
            <a:r>
              <a:rPr lang="pt-BR" dirty="0">
                <a:solidFill>
                  <a:srgbClr val="FF0000"/>
                </a:solidFill>
              </a:rPr>
              <a:t>WITTMANN, </a:t>
            </a:r>
            <a:r>
              <a:rPr lang="pt-BR" dirty="0" err="1">
                <a:solidFill>
                  <a:srgbClr val="FF0000"/>
                </a:solidFill>
              </a:rPr>
              <a:t>Luisa</a:t>
            </a:r>
            <a:r>
              <a:rPr lang="pt-BR" dirty="0">
                <a:solidFill>
                  <a:srgbClr val="FF0000"/>
                </a:solidFill>
              </a:rPr>
              <a:t> </a:t>
            </a:r>
            <a:r>
              <a:rPr lang="pt-BR" dirty="0" err="1">
                <a:solidFill>
                  <a:srgbClr val="FF0000"/>
                </a:solidFill>
              </a:rPr>
              <a:t>Tombini</a:t>
            </a:r>
            <a:r>
              <a:rPr lang="pt-BR" dirty="0">
                <a:solidFill>
                  <a:srgbClr val="FF0000"/>
                </a:solidFill>
              </a:rPr>
              <a:t>. Introdução ou a Escrita da História Indígena. WITTMANN, </a:t>
            </a:r>
            <a:r>
              <a:rPr lang="pt-BR" dirty="0" err="1">
                <a:solidFill>
                  <a:srgbClr val="FF0000"/>
                </a:solidFill>
              </a:rPr>
              <a:t>Luisa</a:t>
            </a:r>
            <a:r>
              <a:rPr lang="pt-BR" dirty="0">
                <a:solidFill>
                  <a:srgbClr val="FF0000"/>
                </a:solidFill>
              </a:rPr>
              <a:t> </a:t>
            </a:r>
            <a:r>
              <a:rPr lang="pt-BR" dirty="0" err="1">
                <a:solidFill>
                  <a:srgbClr val="FF0000"/>
                </a:solidFill>
              </a:rPr>
              <a:t>Tombini</a:t>
            </a:r>
            <a:r>
              <a:rPr lang="pt-BR" dirty="0">
                <a:solidFill>
                  <a:srgbClr val="FF0000"/>
                </a:solidFill>
              </a:rPr>
              <a:t> (org.). Ensino de História Indígena. Belo Horizonte: Autêntica, 2015.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96476362"/>
      </p:ext>
    </p:extLst>
  </p:cSld>
  <p:clrMapOvr>
    <a:masterClrMapping/>
  </p:clrMapOvr>
</p:sld>
</file>

<file path=ppt/theme/theme1.xml><?xml version="1.0" encoding="utf-8"?>
<a:theme xmlns:a="http://schemas.openxmlformats.org/drawingml/2006/main" name="Base">
  <a:themeElements>
    <a:clrScheme name="Base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Base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TM03457444[[fn=Base]]</Template>
  <TotalTime>237</TotalTime>
  <Words>834</Words>
  <Application>Microsoft Office PowerPoint</Application>
  <PresentationFormat>Widescreen</PresentationFormat>
  <Paragraphs>40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0" baseType="lpstr">
      <vt:lpstr>Corbel</vt:lpstr>
      <vt:lpstr>Base</vt:lpstr>
      <vt:lpstr>DE LÁ PRA CÁ </vt:lpstr>
      <vt:lpstr>Considerações iniciais </vt:lpstr>
      <vt:lpstr>A representação do índio na história do Brasil</vt:lpstr>
      <vt:lpstr>A representação do índio na história do Brasil</vt:lpstr>
      <vt:lpstr>A representação do índio na história do Brasil</vt:lpstr>
      <vt:lpstr>A presença indígena em Palmeira dos Índios</vt:lpstr>
      <vt:lpstr>Conclusão </vt:lpstr>
      <vt:lpstr>Bibliografia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LÁ PRA CÁ</dc:title>
  <dc:creator>Idalino-PC</dc:creator>
  <cp:lastModifiedBy>Roberto Idalino</cp:lastModifiedBy>
  <cp:revision>31</cp:revision>
  <dcterms:created xsi:type="dcterms:W3CDTF">2016-05-01T19:33:14Z</dcterms:created>
  <dcterms:modified xsi:type="dcterms:W3CDTF">2016-06-17T17:45:44Z</dcterms:modified>
</cp:coreProperties>
</file>